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4"/>
  </p:sldMasterIdLst>
  <p:notesMasterIdLst>
    <p:notesMasterId r:id="rId26"/>
  </p:notesMasterIdLst>
  <p:handoutMasterIdLst>
    <p:handoutMasterId r:id="rId27"/>
  </p:handoutMasterIdLst>
  <p:sldIdLst>
    <p:sldId id="279" r:id="rId5"/>
    <p:sldId id="411" r:id="rId6"/>
    <p:sldId id="257" r:id="rId7"/>
    <p:sldId id="421" r:id="rId8"/>
    <p:sldId id="433" r:id="rId9"/>
    <p:sldId id="434" r:id="rId10"/>
    <p:sldId id="435" r:id="rId11"/>
    <p:sldId id="436" r:id="rId12"/>
    <p:sldId id="426" r:id="rId13"/>
    <p:sldId id="438" r:id="rId14"/>
    <p:sldId id="439" r:id="rId15"/>
    <p:sldId id="428" r:id="rId16"/>
    <p:sldId id="432" r:id="rId17"/>
    <p:sldId id="419" r:id="rId18"/>
    <p:sldId id="430" r:id="rId19"/>
    <p:sldId id="431" r:id="rId20"/>
    <p:sldId id="437" r:id="rId21"/>
    <p:sldId id="424" r:id="rId22"/>
    <p:sldId id="442" r:id="rId23"/>
    <p:sldId id="420" r:id="rId24"/>
    <p:sldId id="265" r:id="rId25"/>
  </p:sldIdLst>
  <p:sldSz cx="12192000" cy="6858000"/>
  <p:notesSz cx="9939338" cy="6807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D0D6E4"/>
    <a:srgbClr val="084E8F"/>
    <a:srgbClr val="FFD41C"/>
    <a:srgbClr val="5672BB"/>
    <a:srgbClr val="DEDFDF"/>
    <a:srgbClr val="B5B6B6"/>
    <a:srgbClr val="DDDDDD"/>
    <a:srgbClr val="BAE0D2"/>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8" autoAdjust="0"/>
  </p:normalViewPr>
  <p:slideViewPr>
    <p:cSldViewPr>
      <p:cViewPr varScale="1">
        <p:scale>
          <a:sx n="68" d="100"/>
          <a:sy n="68" d="100"/>
        </p:scale>
        <p:origin x="936"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廣瀬　悠名" userId="dd6f34cf-9680-40b1-bd61-06a9143549c4" providerId="ADAL" clId="{794BD9A8-FC64-45EE-BF98-820BCBD162A2}"/>
    <pc:docChg chg="modSld">
      <pc:chgData name="廣瀬　悠名" userId="dd6f34cf-9680-40b1-bd61-06a9143549c4" providerId="ADAL" clId="{794BD9A8-FC64-45EE-BF98-820BCBD162A2}" dt="2023-11-24T04:17:52.701" v="2" actId="20577"/>
      <pc:docMkLst>
        <pc:docMk/>
      </pc:docMkLst>
      <pc:sldChg chg="modSp mod">
        <pc:chgData name="廣瀬　悠名" userId="dd6f34cf-9680-40b1-bd61-06a9143549c4" providerId="ADAL" clId="{794BD9A8-FC64-45EE-BF98-820BCBD162A2}" dt="2023-11-24T04:17:52.701" v="2" actId="20577"/>
        <pc:sldMkLst>
          <pc:docMk/>
          <pc:sldMk cId="0" sldId="279"/>
        </pc:sldMkLst>
        <pc:spChg chg="mod">
          <ac:chgData name="廣瀬　悠名" userId="dd6f34cf-9680-40b1-bd61-06a9143549c4" providerId="ADAL" clId="{794BD9A8-FC64-45EE-BF98-820BCBD162A2}" dt="2023-11-24T04:17:52.701" v="2" actId="20577"/>
          <ac:spMkLst>
            <pc:docMk/>
            <pc:sldMk cId="0" sldId="279"/>
            <ac:spMk id="2" creationId="{9F5A64DE-7640-44E5-B8AF-CF9BDDB2769D}"/>
          </ac:spMkLst>
        </pc:spChg>
      </pc:sldChg>
    </pc:docChg>
  </pc:docChgLst>
  <pc:docChgLst>
    <pc:chgData name="村瀬　祐佳" userId="c6677a1e-9531-4417-94e1-9747088dc79f" providerId="ADAL" clId="{AED1C800-5D99-437A-9030-E7BD6E7164DC}"/>
    <pc:docChg chg="undo custSel modSld modNotesMaster modHandout">
      <pc:chgData name="村瀬　祐佳" userId="c6677a1e-9531-4417-94e1-9747088dc79f" providerId="ADAL" clId="{AED1C800-5D99-437A-9030-E7BD6E7164DC}" dt="2023-03-02T01:52:35.767" v="26"/>
      <pc:docMkLst>
        <pc:docMk/>
      </pc:docMkLst>
      <pc:sldChg chg="modNotes">
        <pc:chgData name="村瀬　祐佳" userId="c6677a1e-9531-4417-94e1-9747088dc79f" providerId="ADAL" clId="{AED1C800-5D99-437A-9030-E7BD6E7164DC}" dt="2023-03-02T01:52:35.767" v="26"/>
        <pc:sldMkLst>
          <pc:docMk/>
          <pc:sldMk cId="0" sldId="257"/>
        </pc:sldMkLst>
      </pc:sldChg>
      <pc:sldChg chg="modNotes">
        <pc:chgData name="村瀬　祐佳" userId="c6677a1e-9531-4417-94e1-9747088dc79f" providerId="ADAL" clId="{AED1C800-5D99-437A-9030-E7BD6E7164DC}" dt="2023-03-02T01:52:35.767" v="26"/>
        <pc:sldMkLst>
          <pc:docMk/>
          <pc:sldMk cId="0" sldId="265"/>
        </pc:sldMkLst>
      </pc:sldChg>
      <pc:sldChg chg="modSp mod modNotes">
        <pc:chgData name="村瀬　祐佳" userId="c6677a1e-9531-4417-94e1-9747088dc79f" providerId="ADAL" clId="{AED1C800-5D99-437A-9030-E7BD6E7164DC}" dt="2023-03-02T01:52:35.767" v="26"/>
        <pc:sldMkLst>
          <pc:docMk/>
          <pc:sldMk cId="0" sldId="279"/>
        </pc:sldMkLst>
        <pc:spChg chg="mod">
          <ac:chgData name="村瀬　祐佳" userId="c6677a1e-9531-4417-94e1-9747088dc79f" providerId="ADAL" clId="{AED1C800-5D99-437A-9030-E7BD6E7164DC}" dt="2023-03-02T01:52:24.730" v="25" actId="20577"/>
          <ac:spMkLst>
            <pc:docMk/>
            <pc:sldMk cId="0" sldId="279"/>
            <ac:spMk id="2" creationId="{9F5A64DE-7640-44E5-B8AF-CF9BDDB2769D}"/>
          </ac:spMkLst>
        </pc:spChg>
      </pc:sldChg>
      <pc:sldChg chg="modNotes">
        <pc:chgData name="村瀬　祐佳" userId="c6677a1e-9531-4417-94e1-9747088dc79f" providerId="ADAL" clId="{AED1C800-5D99-437A-9030-E7BD6E7164DC}" dt="2023-03-02T01:52:35.767" v="26"/>
        <pc:sldMkLst>
          <pc:docMk/>
          <pc:sldMk cId="1755303318" sldId="411"/>
        </pc:sldMkLst>
      </pc:sldChg>
      <pc:sldChg chg="modNotes">
        <pc:chgData name="村瀬　祐佳" userId="c6677a1e-9531-4417-94e1-9747088dc79f" providerId="ADAL" clId="{AED1C800-5D99-437A-9030-E7BD6E7164DC}" dt="2023-03-02T01:52:35.767" v="26"/>
        <pc:sldMkLst>
          <pc:docMk/>
          <pc:sldMk cId="1051739258" sldId="419"/>
        </pc:sldMkLst>
      </pc:sldChg>
      <pc:sldChg chg="modNotes">
        <pc:chgData name="村瀬　祐佳" userId="c6677a1e-9531-4417-94e1-9747088dc79f" providerId="ADAL" clId="{AED1C800-5D99-437A-9030-E7BD6E7164DC}" dt="2023-03-02T01:52:35.767" v="26"/>
        <pc:sldMkLst>
          <pc:docMk/>
          <pc:sldMk cId="1081892126" sldId="420"/>
        </pc:sldMkLst>
      </pc:sldChg>
      <pc:sldChg chg="modSp mod modNotes">
        <pc:chgData name="村瀬　祐佳" userId="c6677a1e-9531-4417-94e1-9747088dc79f" providerId="ADAL" clId="{AED1C800-5D99-437A-9030-E7BD6E7164DC}" dt="2023-03-02T01:52:35.767" v="26"/>
        <pc:sldMkLst>
          <pc:docMk/>
          <pc:sldMk cId="508695275" sldId="421"/>
        </pc:sldMkLst>
        <pc:spChg chg="mod">
          <ac:chgData name="村瀬　祐佳" userId="c6677a1e-9531-4417-94e1-9747088dc79f" providerId="ADAL" clId="{AED1C800-5D99-437A-9030-E7BD6E7164DC}" dt="2023-02-28T06:48:33.849" v="18" actId="14100"/>
          <ac:spMkLst>
            <pc:docMk/>
            <pc:sldMk cId="508695275" sldId="421"/>
            <ac:spMk id="15" creationId="{EEDDCD2C-6B80-4F8D-8A24-7931075FA3F5}"/>
          </ac:spMkLst>
        </pc:spChg>
      </pc:sldChg>
      <pc:sldChg chg="modNotes">
        <pc:chgData name="村瀬　祐佳" userId="c6677a1e-9531-4417-94e1-9747088dc79f" providerId="ADAL" clId="{AED1C800-5D99-437A-9030-E7BD6E7164DC}" dt="2023-03-02T01:52:35.767" v="26"/>
        <pc:sldMkLst>
          <pc:docMk/>
          <pc:sldMk cId="2156553249" sldId="424"/>
        </pc:sldMkLst>
      </pc:sldChg>
      <pc:sldChg chg="modNotes">
        <pc:chgData name="村瀬　祐佳" userId="c6677a1e-9531-4417-94e1-9747088dc79f" providerId="ADAL" clId="{AED1C800-5D99-437A-9030-E7BD6E7164DC}" dt="2023-03-02T01:52:35.767" v="26"/>
        <pc:sldMkLst>
          <pc:docMk/>
          <pc:sldMk cId="3799513588" sldId="426"/>
        </pc:sldMkLst>
      </pc:sldChg>
      <pc:sldChg chg="modNotes">
        <pc:chgData name="村瀬　祐佳" userId="c6677a1e-9531-4417-94e1-9747088dc79f" providerId="ADAL" clId="{AED1C800-5D99-437A-9030-E7BD6E7164DC}" dt="2023-03-02T01:52:35.767" v="26"/>
        <pc:sldMkLst>
          <pc:docMk/>
          <pc:sldMk cId="1897102853" sldId="428"/>
        </pc:sldMkLst>
      </pc:sldChg>
      <pc:sldChg chg="modNotes">
        <pc:chgData name="村瀬　祐佳" userId="c6677a1e-9531-4417-94e1-9747088dc79f" providerId="ADAL" clId="{AED1C800-5D99-437A-9030-E7BD6E7164DC}" dt="2023-03-02T01:52:35.767" v="26"/>
        <pc:sldMkLst>
          <pc:docMk/>
          <pc:sldMk cId="1844962455" sldId="430"/>
        </pc:sldMkLst>
      </pc:sldChg>
      <pc:sldChg chg="modNotes">
        <pc:chgData name="村瀬　祐佳" userId="c6677a1e-9531-4417-94e1-9747088dc79f" providerId="ADAL" clId="{AED1C800-5D99-437A-9030-E7BD6E7164DC}" dt="2023-03-02T01:52:35.767" v="26"/>
        <pc:sldMkLst>
          <pc:docMk/>
          <pc:sldMk cId="515292407" sldId="431"/>
        </pc:sldMkLst>
      </pc:sldChg>
      <pc:sldChg chg="modNotes">
        <pc:chgData name="村瀬　祐佳" userId="c6677a1e-9531-4417-94e1-9747088dc79f" providerId="ADAL" clId="{AED1C800-5D99-437A-9030-E7BD6E7164DC}" dt="2023-03-02T01:52:35.767" v="26"/>
        <pc:sldMkLst>
          <pc:docMk/>
          <pc:sldMk cId="2414604626" sldId="432"/>
        </pc:sldMkLst>
      </pc:sldChg>
      <pc:sldChg chg="modNotes">
        <pc:chgData name="村瀬　祐佳" userId="c6677a1e-9531-4417-94e1-9747088dc79f" providerId="ADAL" clId="{AED1C800-5D99-437A-9030-E7BD6E7164DC}" dt="2023-03-02T01:52:35.767" v="26"/>
        <pc:sldMkLst>
          <pc:docMk/>
          <pc:sldMk cId="2316202083" sldId="433"/>
        </pc:sldMkLst>
      </pc:sldChg>
      <pc:sldChg chg="modNotes">
        <pc:chgData name="村瀬　祐佳" userId="c6677a1e-9531-4417-94e1-9747088dc79f" providerId="ADAL" clId="{AED1C800-5D99-437A-9030-E7BD6E7164DC}" dt="2023-03-02T01:52:35.767" v="26"/>
        <pc:sldMkLst>
          <pc:docMk/>
          <pc:sldMk cId="675472670" sldId="434"/>
        </pc:sldMkLst>
      </pc:sldChg>
      <pc:sldChg chg="modNotes">
        <pc:chgData name="村瀬　祐佳" userId="c6677a1e-9531-4417-94e1-9747088dc79f" providerId="ADAL" clId="{AED1C800-5D99-437A-9030-E7BD6E7164DC}" dt="2023-03-02T01:52:35.767" v="26"/>
        <pc:sldMkLst>
          <pc:docMk/>
          <pc:sldMk cId="4242415753" sldId="435"/>
        </pc:sldMkLst>
      </pc:sldChg>
      <pc:sldChg chg="modNotes">
        <pc:chgData name="村瀬　祐佳" userId="c6677a1e-9531-4417-94e1-9747088dc79f" providerId="ADAL" clId="{AED1C800-5D99-437A-9030-E7BD6E7164DC}" dt="2023-03-02T01:52:35.767" v="26"/>
        <pc:sldMkLst>
          <pc:docMk/>
          <pc:sldMk cId="1028105043" sldId="436"/>
        </pc:sldMkLst>
      </pc:sldChg>
      <pc:sldChg chg="modNotes">
        <pc:chgData name="村瀬　祐佳" userId="c6677a1e-9531-4417-94e1-9747088dc79f" providerId="ADAL" clId="{AED1C800-5D99-437A-9030-E7BD6E7164DC}" dt="2023-03-02T01:52:35.767" v="26"/>
        <pc:sldMkLst>
          <pc:docMk/>
          <pc:sldMk cId="1240285696" sldId="437"/>
        </pc:sldMkLst>
      </pc:sldChg>
      <pc:sldChg chg="modNotes">
        <pc:chgData name="村瀬　祐佳" userId="c6677a1e-9531-4417-94e1-9747088dc79f" providerId="ADAL" clId="{AED1C800-5D99-437A-9030-E7BD6E7164DC}" dt="2023-03-02T01:52:35.767" v="26"/>
        <pc:sldMkLst>
          <pc:docMk/>
          <pc:sldMk cId="2784108659" sldId="438"/>
        </pc:sldMkLst>
      </pc:sldChg>
      <pc:sldChg chg="modNotes">
        <pc:chgData name="村瀬　祐佳" userId="c6677a1e-9531-4417-94e1-9747088dc79f" providerId="ADAL" clId="{AED1C800-5D99-437A-9030-E7BD6E7164DC}" dt="2023-03-02T01:52:35.767" v="26"/>
        <pc:sldMkLst>
          <pc:docMk/>
          <pc:sldMk cId="3011809592" sldId="439"/>
        </pc:sldMkLst>
      </pc:sldChg>
      <pc:sldChg chg="modNotes">
        <pc:chgData name="村瀬　祐佳" userId="c6677a1e-9531-4417-94e1-9747088dc79f" providerId="ADAL" clId="{AED1C800-5D99-437A-9030-E7BD6E7164DC}" dt="2023-03-02T01:52:35.767" v="26"/>
        <pc:sldMkLst>
          <pc:docMk/>
          <pc:sldMk cId="2836432637" sldId="442"/>
        </pc:sldMkLst>
      </pc:sldChg>
    </pc:docChg>
  </pc:docChgLst>
  <pc:docChgLst>
    <pc:chgData name="村瀬　祐佳" userId="c6677a1e-9531-4417-94e1-9747088dc79f" providerId="ADAL" clId="{291EFDA1-9001-493B-8FF4-9531934582B4}"/>
    <pc:docChg chg="modSld modNotesMaster modHandout">
      <pc:chgData name="村瀬　祐佳" userId="c6677a1e-9531-4417-94e1-9747088dc79f" providerId="ADAL" clId="{291EFDA1-9001-493B-8FF4-9531934582B4}" dt="2022-07-22T00:42:33.110" v="15"/>
      <pc:docMkLst>
        <pc:docMk/>
      </pc:docMkLst>
      <pc:sldChg chg="modNotes">
        <pc:chgData name="村瀬　祐佳" userId="c6677a1e-9531-4417-94e1-9747088dc79f" providerId="ADAL" clId="{291EFDA1-9001-493B-8FF4-9531934582B4}" dt="2022-07-22T00:42:33.110" v="15"/>
        <pc:sldMkLst>
          <pc:docMk/>
          <pc:sldMk cId="0" sldId="257"/>
        </pc:sldMkLst>
      </pc:sldChg>
      <pc:sldChg chg="modNotes">
        <pc:chgData name="村瀬　祐佳" userId="c6677a1e-9531-4417-94e1-9747088dc79f" providerId="ADAL" clId="{291EFDA1-9001-493B-8FF4-9531934582B4}" dt="2022-07-22T00:42:33.110" v="15"/>
        <pc:sldMkLst>
          <pc:docMk/>
          <pc:sldMk cId="0" sldId="265"/>
        </pc:sldMkLst>
      </pc:sldChg>
      <pc:sldChg chg="modSp mod modNotes">
        <pc:chgData name="村瀬　祐佳" userId="c6677a1e-9531-4417-94e1-9747088dc79f" providerId="ADAL" clId="{291EFDA1-9001-493B-8FF4-9531934582B4}" dt="2022-07-22T00:42:33.110" v="15"/>
        <pc:sldMkLst>
          <pc:docMk/>
          <pc:sldMk cId="0" sldId="279"/>
        </pc:sldMkLst>
        <pc:spChg chg="mod">
          <ac:chgData name="村瀬　祐佳" userId="c6677a1e-9531-4417-94e1-9747088dc79f" providerId="ADAL" clId="{291EFDA1-9001-493B-8FF4-9531934582B4}" dt="2022-07-20T11:48:59.405" v="5" actId="20577"/>
          <ac:spMkLst>
            <pc:docMk/>
            <pc:sldMk cId="0" sldId="279"/>
            <ac:spMk id="2" creationId="{9F5A64DE-7640-44E5-B8AF-CF9BDDB2769D}"/>
          </ac:spMkLst>
        </pc:spChg>
        <pc:spChg chg="mod">
          <ac:chgData name="村瀬　祐佳" userId="c6677a1e-9531-4417-94e1-9747088dc79f" providerId="ADAL" clId="{291EFDA1-9001-493B-8FF4-9531934582B4}" dt="2022-07-22T00:42:17.595" v="14" actId="20577"/>
          <ac:spMkLst>
            <pc:docMk/>
            <pc:sldMk cId="0" sldId="279"/>
            <ac:spMk id="5122" creationId="{00000000-0000-0000-0000-000000000000}"/>
          </ac:spMkLst>
        </pc:spChg>
      </pc:sldChg>
      <pc:sldChg chg="modNotes">
        <pc:chgData name="村瀬　祐佳" userId="c6677a1e-9531-4417-94e1-9747088dc79f" providerId="ADAL" clId="{291EFDA1-9001-493B-8FF4-9531934582B4}" dt="2022-07-22T00:42:33.110" v="15"/>
        <pc:sldMkLst>
          <pc:docMk/>
          <pc:sldMk cId="1755303318" sldId="411"/>
        </pc:sldMkLst>
      </pc:sldChg>
      <pc:sldChg chg="modNotes">
        <pc:chgData name="村瀬　祐佳" userId="c6677a1e-9531-4417-94e1-9747088dc79f" providerId="ADAL" clId="{291EFDA1-9001-493B-8FF4-9531934582B4}" dt="2022-07-22T00:42:33.110" v="15"/>
        <pc:sldMkLst>
          <pc:docMk/>
          <pc:sldMk cId="1051739258" sldId="419"/>
        </pc:sldMkLst>
      </pc:sldChg>
      <pc:sldChg chg="modNotes">
        <pc:chgData name="村瀬　祐佳" userId="c6677a1e-9531-4417-94e1-9747088dc79f" providerId="ADAL" clId="{291EFDA1-9001-493B-8FF4-9531934582B4}" dt="2022-07-22T00:42:33.110" v="15"/>
        <pc:sldMkLst>
          <pc:docMk/>
          <pc:sldMk cId="1081892126" sldId="420"/>
        </pc:sldMkLst>
      </pc:sldChg>
      <pc:sldChg chg="modNotes">
        <pc:chgData name="村瀬　祐佳" userId="c6677a1e-9531-4417-94e1-9747088dc79f" providerId="ADAL" clId="{291EFDA1-9001-493B-8FF4-9531934582B4}" dt="2022-07-22T00:42:33.110" v="15"/>
        <pc:sldMkLst>
          <pc:docMk/>
          <pc:sldMk cId="508695275" sldId="421"/>
        </pc:sldMkLst>
      </pc:sldChg>
      <pc:sldChg chg="modNotes">
        <pc:chgData name="村瀬　祐佳" userId="c6677a1e-9531-4417-94e1-9747088dc79f" providerId="ADAL" clId="{291EFDA1-9001-493B-8FF4-9531934582B4}" dt="2022-07-22T00:42:33.110" v="15"/>
        <pc:sldMkLst>
          <pc:docMk/>
          <pc:sldMk cId="2156553249" sldId="424"/>
        </pc:sldMkLst>
      </pc:sldChg>
      <pc:sldChg chg="modNotes">
        <pc:chgData name="村瀬　祐佳" userId="c6677a1e-9531-4417-94e1-9747088dc79f" providerId="ADAL" clId="{291EFDA1-9001-493B-8FF4-9531934582B4}" dt="2022-07-22T00:42:33.110" v="15"/>
        <pc:sldMkLst>
          <pc:docMk/>
          <pc:sldMk cId="3799513588" sldId="426"/>
        </pc:sldMkLst>
      </pc:sldChg>
      <pc:sldChg chg="modNotes">
        <pc:chgData name="村瀬　祐佳" userId="c6677a1e-9531-4417-94e1-9747088dc79f" providerId="ADAL" clId="{291EFDA1-9001-493B-8FF4-9531934582B4}" dt="2022-07-22T00:42:33.110" v="15"/>
        <pc:sldMkLst>
          <pc:docMk/>
          <pc:sldMk cId="1897102853" sldId="428"/>
        </pc:sldMkLst>
      </pc:sldChg>
      <pc:sldChg chg="modNotes">
        <pc:chgData name="村瀬　祐佳" userId="c6677a1e-9531-4417-94e1-9747088dc79f" providerId="ADAL" clId="{291EFDA1-9001-493B-8FF4-9531934582B4}" dt="2022-07-22T00:42:33.110" v="15"/>
        <pc:sldMkLst>
          <pc:docMk/>
          <pc:sldMk cId="1844962455" sldId="430"/>
        </pc:sldMkLst>
      </pc:sldChg>
      <pc:sldChg chg="modNotes">
        <pc:chgData name="村瀬　祐佳" userId="c6677a1e-9531-4417-94e1-9747088dc79f" providerId="ADAL" clId="{291EFDA1-9001-493B-8FF4-9531934582B4}" dt="2022-07-22T00:42:33.110" v="15"/>
        <pc:sldMkLst>
          <pc:docMk/>
          <pc:sldMk cId="515292407" sldId="431"/>
        </pc:sldMkLst>
      </pc:sldChg>
      <pc:sldChg chg="modNotes">
        <pc:chgData name="村瀬　祐佳" userId="c6677a1e-9531-4417-94e1-9747088dc79f" providerId="ADAL" clId="{291EFDA1-9001-493B-8FF4-9531934582B4}" dt="2022-07-22T00:42:33.110" v="15"/>
        <pc:sldMkLst>
          <pc:docMk/>
          <pc:sldMk cId="2414604626" sldId="432"/>
        </pc:sldMkLst>
      </pc:sldChg>
      <pc:sldChg chg="modNotes">
        <pc:chgData name="村瀬　祐佳" userId="c6677a1e-9531-4417-94e1-9747088dc79f" providerId="ADAL" clId="{291EFDA1-9001-493B-8FF4-9531934582B4}" dt="2022-07-22T00:42:33.110" v="15"/>
        <pc:sldMkLst>
          <pc:docMk/>
          <pc:sldMk cId="2316202083" sldId="433"/>
        </pc:sldMkLst>
      </pc:sldChg>
      <pc:sldChg chg="modNotes">
        <pc:chgData name="村瀬　祐佳" userId="c6677a1e-9531-4417-94e1-9747088dc79f" providerId="ADAL" clId="{291EFDA1-9001-493B-8FF4-9531934582B4}" dt="2022-07-22T00:42:33.110" v="15"/>
        <pc:sldMkLst>
          <pc:docMk/>
          <pc:sldMk cId="675472670" sldId="434"/>
        </pc:sldMkLst>
      </pc:sldChg>
      <pc:sldChg chg="modNotes">
        <pc:chgData name="村瀬　祐佳" userId="c6677a1e-9531-4417-94e1-9747088dc79f" providerId="ADAL" clId="{291EFDA1-9001-493B-8FF4-9531934582B4}" dt="2022-07-22T00:42:33.110" v="15"/>
        <pc:sldMkLst>
          <pc:docMk/>
          <pc:sldMk cId="4242415753" sldId="435"/>
        </pc:sldMkLst>
      </pc:sldChg>
      <pc:sldChg chg="modNotes">
        <pc:chgData name="村瀬　祐佳" userId="c6677a1e-9531-4417-94e1-9747088dc79f" providerId="ADAL" clId="{291EFDA1-9001-493B-8FF4-9531934582B4}" dt="2022-07-22T00:42:33.110" v="15"/>
        <pc:sldMkLst>
          <pc:docMk/>
          <pc:sldMk cId="1028105043" sldId="436"/>
        </pc:sldMkLst>
      </pc:sldChg>
      <pc:sldChg chg="modNotes">
        <pc:chgData name="村瀬　祐佳" userId="c6677a1e-9531-4417-94e1-9747088dc79f" providerId="ADAL" clId="{291EFDA1-9001-493B-8FF4-9531934582B4}" dt="2022-07-22T00:42:33.110" v="15"/>
        <pc:sldMkLst>
          <pc:docMk/>
          <pc:sldMk cId="1240285696" sldId="437"/>
        </pc:sldMkLst>
      </pc:sldChg>
      <pc:sldChg chg="modNotes">
        <pc:chgData name="村瀬　祐佳" userId="c6677a1e-9531-4417-94e1-9747088dc79f" providerId="ADAL" clId="{291EFDA1-9001-493B-8FF4-9531934582B4}" dt="2022-07-22T00:42:33.110" v="15"/>
        <pc:sldMkLst>
          <pc:docMk/>
          <pc:sldMk cId="2784108659" sldId="438"/>
        </pc:sldMkLst>
      </pc:sldChg>
      <pc:sldChg chg="modNotes">
        <pc:chgData name="村瀬　祐佳" userId="c6677a1e-9531-4417-94e1-9747088dc79f" providerId="ADAL" clId="{291EFDA1-9001-493B-8FF4-9531934582B4}" dt="2022-07-22T00:42:33.110" v="15"/>
        <pc:sldMkLst>
          <pc:docMk/>
          <pc:sldMk cId="3011809592" sldId="439"/>
        </pc:sldMkLst>
      </pc:sldChg>
      <pc:sldChg chg="modNotes">
        <pc:chgData name="村瀬　祐佳" userId="c6677a1e-9531-4417-94e1-9747088dc79f" providerId="ADAL" clId="{291EFDA1-9001-493B-8FF4-9531934582B4}" dt="2022-07-22T00:42:33.110" v="15"/>
        <pc:sldMkLst>
          <pc:docMk/>
          <pc:sldMk cId="2836432637" sldId="44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84E8F"/>
                </a:solidFill>
                <a:latin typeface="+mn-lt"/>
                <a:ea typeface="+mn-ea"/>
                <a:cs typeface="+mn-cs"/>
              </a:defRPr>
            </a:pPr>
            <a:r>
              <a:rPr lang="ja-JP"/>
              <a:t>点数の分布</a:t>
            </a:r>
            <a:endParaRPr lang="en-US"/>
          </a:p>
        </c:rich>
      </c:tx>
      <c:layout>
        <c:manualLayout>
          <c:xMode val="edge"/>
          <c:yMode val="edge"/>
          <c:x val="0.33112604346643476"/>
          <c:y val="3.635129226024717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084E8F"/>
              </a:solidFill>
              <a:latin typeface="+mn-lt"/>
              <a:ea typeface="+mn-ea"/>
              <a:cs typeface="+mn-cs"/>
            </a:defRPr>
          </a:pPr>
          <a:endParaRPr lang="ja-JP"/>
        </a:p>
      </c:txPr>
    </c:title>
    <c:autoTitleDeleted val="0"/>
    <c:plotArea>
      <c:layout>
        <c:manualLayout>
          <c:layoutTarget val="inner"/>
          <c:xMode val="edge"/>
          <c:yMode val="edge"/>
          <c:x val="6.3572016454224903E-2"/>
          <c:y val="0.13742323728644526"/>
          <c:w val="0.91065738167438293"/>
          <c:h val="0.72600314146970157"/>
        </c:manualLayout>
      </c:layout>
      <c:barChart>
        <c:barDir val="col"/>
        <c:grouping val="stacked"/>
        <c:varyColors val="0"/>
        <c:ser>
          <c:idx val="0"/>
          <c:order val="0"/>
          <c:tx>
            <c:strRef>
              <c:f>Sheet1!$B$1</c:f>
              <c:strCache>
                <c:ptCount val="1"/>
                <c:pt idx="0">
                  <c:v>列1</c:v>
                </c:pt>
              </c:strCache>
            </c:strRef>
          </c:tx>
          <c:spPr>
            <a:solidFill>
              <a:srgbClr val="084E8F"/>
            </a:solidFill>
            <a:ln>
              <a:noFill/>
            </a:ln>
            <a:effectLst/>
          </c:spPr>
          <c:invertIfNegative val="0"/>
          <c:dLbls>
            <c:delete val="1"/>
          </c:dLbls>
          <c:cat>
            <c:strRef>
              <c:f>Sheet1!$A$2:$A$8</c:f>
              <c:strCache>
                <c:ptCount val="7"/>
                <c:pt idx="0">
                  <c:v>0～4</c:v>
                </c:pt>
                <c:pt idx="1">
                  <c:v>5</c:v>
                </c:pt>
                <c:pt idx="2">
                  <c:v>6</c:v>
                </c:pt>
                <c:pt idx="3">
                  <c:v>7</c:v>
                </c:pt>
                <c:pt idx="4">
                  <c:v>8</c:v>
                </c:pt>
                <c:pt idx="5">
                  <c:v>9</c:v>
                </c:pt>
                <c:pt idx="6">
                  <c:v>10</c:v>
                </c:pt>
              </c:strCache>
            </c:strRef>
          </c:cat>
          <c:val>
            <c:numRef>
              <c:f>Sheet1!$B$2:$B$8</c:f>
              <c:numCache>
                <c:formatCode>General</c:formatCode>
                <c:ptCount val="7"/>
                <c:pt idx="0">
                  <c:v>0</c:v>
                </c:pt>
                <c:pt idx="1">
                  <c:v>1</c:v>
                </c:pt>
                <c:pt idx="2">
                  <c:v>1</c:v>
                </c:pt>
                <c:pt idx="3">
                  <c:v>7</c:v>
                </c:pt>
                <c:pt idx="4">
                  <c:v>0</c:v>
                </c:pt>
                <c:pt idx="5">
                  <c:v>8</c:v>
                </c:pt>
                <c:pt idx="6">
                  <c:v>3</c:v>
                </c:pt>
              </c:numCache>
            </c:numRef>
          </c:val>
          <c:extLst>
            <c:ext xmlns:c16="http://schemas.microsoft.com/office/drawing/2014/chart" uri="{C3380CC4-5D6E-409C-BE32-E72D297353CC}">
              <c16:uniqueId val="{00000000-56BC-44EF-A1B2-98D6815431F9}"/>
            </c:ext>
          </c:extLst>
        </c:ser>
        <c:dLbls>
          <c:dLblPos val="ctr"/>
          <c:showLegendKey val="0"/>
          <c:showVal val="1"/>
          <c:showCatName val="0"/>
          <c:showSerName val="0"/>
          <c:showPercent val="0"/>
          <c:showBubbleSize val="0"/>
        </c:dLbls>
        <c:gapWidth val="150"/>
        <c:overlap val="100"/>
        <c:axId val="590514480"/>
        <c:axId val="583575032"/>
      </c:barChart>
      <c:catAx>
        <c:axId val="59051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84E8F"/>
                </a:solidFill>
                <a:latin typeface="+mn-lt"/>
                <a:ea typeface="+mn-ea"/>
                <a:cs typeface="+mn-cs"/>
              </a:defRPr>
            </a:pPr>
            <a:endParaRPr lang="ja-JP"/>
          </a:p>
        </c:txPr>
        <c:crossAx val="583575032"/>
        <c:crosses val="autoZero"/>
        <c:auto val="1"/>
        <c:lblAlgn val="ctr"/>
        <c:lblOffset val="100"/>
        <c:noMultiLvlLbl val="0"/>
      </c:catAx>
      <c:valAx>
        <c:axId val="583575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84E8F"/>
                </a:solidFill>
                <a:latin typeface="+mn-lt"/>
                <a:ea typeface="+mn-ea"/>
                <a:cs typeface="+mn-cs"/>
              </a:defRPr>
            </a:pPr>
            <a:endParaRPr lang="ja-JP"/>
          </a:p>
        </c:txPr>
        <c:crossAx val="59051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84E8F"/>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84E8F"/>
                </a:solidFill>
                <a:latin typeface="+mn-lt"/>
                <a:ea typeface="+mn-ea"/>
                <a:cs typeface="+mn-cs"/>
              </a:defRPr>
            </a:pPr>
            <a:r>
              <a:rPr lang="ja-JP"/>
              <a:t>点数の分布</a:t>
            </a:r>
            <a:endParaRPr lang="en-US"/>
          </a:p>
        </c:rich>
      </c:tx>
      <c:layout>
        <c:manualLayout>
          <c:xMode val="edge"/>
          <c:yMode val="edge"/>
          <c:x val="0.33112604346643476"/>
          <c:y val="3.635129226024717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084E8F"/>
              </a:solidFill>
              <a:latin typeface="+mn-lt"/>
              <a:ea typeface="+mn-ea"/>
              <a:cs typeface="+mn-cs"/>
            </a:defRPr>
          </a:pPr>
          <a:endParaRPr lang="ja-JP"/>
        </a:p>
      </c:txPr>
    </c:title>
    <c:autoTitleDeleted val="0"/>
    <c:plotArea>
      <c:layout>
        <c:manualLayout>
          <c:layoutTarget val="inner"/>
          <c:xMode val="edge"/>
          <c:yMode val="edge"/>
          <c:x val="6.3572016454224903E-2"/>
          <c:y val="0.13742323728644526"/>
          <c:w val="0.91065738167438293"/>
          <c:h val="0.72600314146970157"/>
        </c:manualLayout>
      </c:layout>
      <c:barChart>
        <c:barDir val="col"/>
        <c:grouping val="stacked"/>
        <c:varyColors val="0"/>
        <c:ser>
          <c:idx val="0"/>
          <c:order val="0"/>
          <c:tx>
            <c:strRef>
              <c:f>Sheet1!$B$1</c:f>
              <c:strCache>
                <c:ptCount val="1"/>
                <c:pt idx="0">
                  <c:v>列1</c:v>
                </c:pt>
              </c:strCache>
            </c:strRef>
          </c:tx>
          <c:spPr>
            <a:solidFill>
              <a:srgbClr val="084E8F"/>
            </a:solidFill>
            <a:ln>
              <a:noFill/>
            </a:ln>
            <a:effectLst/>
          </c:spPr>
          <c:invertIfNegative val="0"/>
          <c:dLbls>
            <c:delete val="1"/>
          </c:dLbls>
          <c:cat>
            <c:strRef>
              <c:f>Sheet1!$A$2:$A$8</c:f>
              <c:strCache>
                <c:ptCount val="7"/>
                <c:pt idx="0">
                  <c:v>0～4</c:v>
                </c:pt>
                <c:pt idx="1">
                  <c:v>5</c:v>
                </c:pt>
                <c:pt idx="2">
                  <c:v>6</c:v>
                </c:pt>
                <c:pt idx="3">
                  <c:v>7</c:v>
                </c:pt>
                <c:pt idx="4">
                  <c:v>8</c:v>
                </c:pt>
                <c:pt idx="5">
                  <c:v>9</c:v>
                </c:pt>
                <c:pt idx="6">
                  <c:v>10</c:v>
                </c:pt>
              </c:strCache>
            </c:strRef>
          </c:cat>
          <c:val>
            <c:numRef>
              <c:f>Sheet1!$B$2:$B$8</c:f>
              <c:numCache>
                <c:formatCode>General</c:formatCode>
                <c:ptCount val="7"/>
                <c:pt idx="0">
                  <c:v>0</c:v>
                </c:pt>
                <c:pt idx="1">
                  <c:v>1</c:v>
                </c:pt>
                <c:pt idx="2">
                  <c:v>1</c:v>
                </c:pt>
                <c:pt idx="3">
                  <c:v>7</c:v>
                </c:pt>
                <c:pt idx="4">
                  <c:v>0</c:v>
                </c:pt>
                <c:pt idx="5">
                  <c:v>8</c:v>
                </c:pt>
                <c:pt idx="6">
                  <c:v>3</c:v>
                </c:pt>
              </c:numCache>
            </c:numRef>
          </c:val>
          <c:extLst>
            <c:ext xmlns:c16="http://schemas.microsoft.com/office/drawing/2014/chart" uri="{C3380CC4-5D6E-409C-BE32-E72D297353CC}">
              <c16:uniqueId val="{00000000-BD7F-4DEA-A0DD-13D3324FC81B}"/>
            </c:ext>
          </c:extLst>
        </c:ser>
        <c:dLbls>
          <c:dLblPos val="ctr"/>
          <c:showLegendKey val="0"/>
          <c:showVal val="1"/>
          <c:showCatName val="0"/>
          <c:showSerName val="0"/>
          <c:showPercent val="0"/>
          <c:showBubbleSize val="0"/>
        </c:dLbls>
        <c:gapWidth val="150"/>
        <c:overlap val="100"/>
        <c:axId val="590514480"/>
        <c:axId val="583575032"/>
      </c:barChart>
      <c:catAx>
        <c:axId val="59051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84E8F"/>
                </a:solidFill>
                <a:latin typeface="+mn-lt"/>
                <a:ea typeface="+mn-ea"/>
                <a:cs typeface="+mn-cs"/>
              </a:defRPr>
            </a:pPr>
            <a:endParaRPr lang="ja-JP"/>
          </a:p>
        </c:txPr>
        <c:crossAx val="583575032"/>
        <c:crosses val="autoZero"/>
        <c:auto val="1"/>
        <c:lblAlgn val="ctr"/>
        <c:lblOffset val="100"/>
        <c:noMultiLvlLbl val="0"/>
      </c:catAx>
      <c:valAx>
        <c:axId val="583575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84E8F"/>
                </a:solidFill>
                <a:latin typeface="+mn-lt"/>
                <a:ea typeface="+mn-ea"/>
                <a:cs typeface="+mn-cs"/>
              </a:defRPr>
            </a:pPr>
            <a:endParaRPr lang="ja-JP"/>
          </a:p>
        </c:txPr>
        <c:crossAx val="59051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84E8F"/>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84E8F"/>
                </a:solidFill>
                <a:latin typeface="+mn-lt"/>
                <a:ea typeface="+mn-ea"/>
                <a:cs typeface="+mn-cs"/>
              </a:defRPr>
            </a:pPr>
            <a:r>
              <a:rPr lang="ja-JP"/>
              <a:t>点数の分布</a:t>
            </a:r>
            <a:endParaRPr lang="en-US"/>
          </a:p>
        </c:rich>
      </c:tx>
      <c:layout>
        <c:manualLayout>
          <c:xMode val="edge"/>
          <c:yMode val="edge"/>
          <c:x val="0.33112604346643476"/>
          <c:y val="3.635129226024717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084E8F"/>
              </a:solidFill>
              <a:latin typeface="+mn-lt"/>
              <a:ea typeface="+mn-ea"/>
              <a:cs typeface="+mn-cs"/>
            </a:defRPr>
          </a:pPr>
          <a:endParaRPr lang="ja-JP"/>
        </a:p>
      </c:txPr>
    </c:title>
    <c:autoTitleDeleted val="0"/>
    <c:plotArea>
      <c:layout>
        <c:manualLayout>
          <c:layoutTarget val="inner"/>
          <c:xMode val="edge"/>
          <c:yMode val="edge"/>
          <c:x val="6.3572016454224903E-2"/>
          <c:y val="0.13742323728644526"/>
          <c:w val="0.91065738167438293"/>
          <c:h val="0.72600314146970157"/>
        </c:manualLayout>
      </c:layout>
      <c:barChart>
        <c:barDir val="col"/>
        <c:grouping val="stacked"/>
        <c:varyColors val="0"/>
        <c:ser>
          <c:idx val="0"/>
          <c:order val="0"/>
          <c:tx>
            <c:strRef>
              <c:f>Sheet1!$B$1</c:f>
              <c:strCache>
                <c:ptCount val="1"/>
                <c:pt idx="0">
                  <c:v>列1</c:v>
                </c:pt>
              </c:strCache>
            </c:strRef>
          </c:tx>
          <c:spPr>
            <a:solidFill>
              <a:srgbClr val="084E8F"/>
            </a:solidFill>
            <a:ln>
              <a:noFill/>
            </a:ln>
            <a:effectLst/>
          </c:spPr>
          <c:invertIfNegative val="0"/>
          <c:dLbls>
            <c:delete val="1"/>
          </c:dLbls>
          <c:cat>
            <c:strRef>
              <c:f>Sheet1!$A$2:$A$8</c:f>
              <c:strCache>
                <c:ptCount val="7"/>
                <c:pt idx="0">
                  <c:v>0～4</c:v>
                </c:pt>
                <c:pt idx="1">
                  <c:v>5</c:v>
                </c:pt>
                <c:pt idx="2">
                  <c:v>6</c:v>
                </c:pt>
                <c:pt idx="3">
                  <c:v>7</c:v>
                </c:pt>
                <c:pt idx="4">
                  <c:v>8</c:v>
                </c:pt>
                <c:pt idx="5">
                  <c:v>9</c:v>
                </c:pt>
                <c:pt idx="6">
                  <c:v>10</c:v>
                </c:pt>
              </c:strCache>
            </c:strRef>
          </c:cat>
          <c:val>
            <c:numRef>
              <c:f>Sheet1!$B$2:$B$8</c:f>
              <c:numCache>
                <c:formatCode>General</c:formatCode>
                <c:ptCount val="7"/>
                <c:pt idx="0">
                  <c:v>0</c:v>
                </c:pt>
                <c:pt idx="1">
                  <c:v>1</c:v>
                </c:pt>
                <c:pt idx="2">
                  <c:v>1</c:v>
                </c:pt>
                <c:pt idx="3">
                  <c:v>7</c:v>
                </c:pt>
                <c:pt idx="4">
                  <c:v>0</c:v>
                </c:pt>
                <c:pt idx="5">
                  <c:v>8</c:v>
                </c:pt>
                <c:pt idx="6">
                  <c:v>3</c:v>
                </c:pt>
              </c:numCache>
            </c:numRef>
          </c:val>
          <c:extLst>
            <c:ext xmlns:c16="http://schemas.microsoft.com/office/drawing/2014/chart" uri="{C3380CC4-5D6E-409C-BE32-E72D297353CC}">
              <c16:uniqueId val="{00000000-BD7F-4DEA-A0DD-13D3324FC81B}"/>
            </c:ext>
          </c:extLst>
        </c:ser>
        <c:dLbls>
          <c:dLblPos val="ctr"/>
          <c:showLegendKey val="0"/>
          <c:showVal val="1"/>
          <c:showCatName val="0"/>
          <c:showSerName val="0"/>
          <c:showPercent val="0"/>
          <c:showBubbleSize val="0"/>
        </c:dLbls>
        <c:gapWidth val="150"/>
        <c:overlap val="100"/>
        <c:axId val="590514480"/>
        <c:axId val="583575032"/>
      </c:barChart>
      <c:catAx>
        <c:axId val="59051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84E8F"/>
                </a:solidFill>
                <a:latin typeface="+mn-lt"/>
                <a:ea typeface="+mn-ea"/>
                <a:cs typeface="+mn-cs"/>
              </a:defRPr>
            </a:pPr>
            <a:endParaRPr lang="ja-JP"/>
          </a:p>
        </c:txPr>
        <c:crossAx val="583575032"/>
        <c:crosses val="autoZero"/>
        <c:auto val="1"/>
        <c:lblAlgn val="ctr"/>
        <c:lblOffset val="100"/>
        <c:noMultiLvlLbl val="0"/>
      </c:catAx>
      <c:valAx>
        <c:axId val="583575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84E8F"/>
                </a:solidFill>
                <a:latin typeface="+mn-lt"/>
                <a:ea typeface="+mn-ea"/>
                <a:cs typeface="+mn-cs"/>
              </a:defRPr>
            </a:pPr>
            <a:endParaRPr lang="ja-JP"/>
          </a:p>
        </c:txPr>
        <c:crossAx val="59051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84E8F"/>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84E8F"/>
                </a:solidFill>
                <a:latin typeface="+mn-lt"/>
                <a:ea typeface="+mn-ea"/>
                <a:cs typeface="+mn-cs"/>
              </a:defRPr>
            </a:pPr>
            <a:r>
              <a:rPr lang="ja-JP"/>
              <a:t>点数の分布</a:t>
            </a:r>
            <a:endParaRPr lang="en-US"/>
          </a:p>
        </c:rich>
      </c:tx>
      <c:layout>
        <c:manualLayout>
          <c:xMode val="edge"/>
          <c:yMode val="edge"/>
          <c:x val="0.33112604346643476"/>
          <c:y val="3.635129226024717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084E8F"/>
              </a:solidFill>
              <a:latin typeface="+mn-lt"/>
              <a:ea typeface="+mn-ea"/>
              <a:cs typeface="+mn-cs"/>
            </a:defRPr>
          </a:pPr>
          <a:endParaRPr lang="ja-JP"/>
        </a:p>
      </c:txPr>
    </c:title>
    <c:autoTitleDeleted val="0"/>
    <c:plotArea>
      <c:layout>
        <c:manualLayout>
          <c:layoutTarget val="inner"/>
          <c:xMode val="edge"/>
          <c:yMode val="edge"/>
          <c:x val="6.3572016454224903E-2"/>
          <c:y val="0.13742323728644526"/>
          <c:w val="0.91065738167438293"/>
          <c:h val="0.72600314146970157"/>
        </c:manualLayout>
      </c:layout>
      <c:barChart>
        <c:barDir val="col"/>
        <c:grouping val="stacked"/>
        <c:varyColors val="0"/>
        <c:ser>
          <c:idx val="0"/>
          <c:order val="0"/>
          <c:tx>
            <c:strRef>
              <c:f>Sheet1!$B$1</c:f>
              <c:strCache>
                <c:ptCount val="1"/>
                <c:pt idx="0">
                  <c:v>列1</c:v>
                </c:pt>
              </c:strCache>
            </c:strRef>
          </c:tx>
          <c:spPr>
            <a:solidFill>
              <a:srgbClr val="084E8F"/>
            </a:solidFill>
            <a:ln>
              <a:noFill/>
            </a:ln>
            <a:effectLst/>
          </c:spPr>
          <c:invertIfNegative val="0"/>
          <c:dLbls>
            <c:delete val="1"/>
          </c:dLbls>
          <c:cat>
            <c:strRef>
              <c:f>Sheet1!$A$2:$A$8</c:f>
              <c:strCache>
                <c:ptCount val="7"/>
                <c:pt idx="0">
                  <c:v>0～4</c:v>
                </c:pt>
                <c:pt idx="1">
                  <c:v>5</c:v>
                </c:pt>
                <c:pt idx="2">
                  <c:v>6</c:v>
                </c:pt>
                <c:pt idx="3">
                  <c:v>7</c:v>
                </c:pt>
                <c:pt idx="4">
                  <c:v>8</c:v>
                </c:pt>
                <c:pt idx="5">
                  <c:v>9</c:v>
                </c:pt>
                <c:pt idx="6">
                  <c:v>10</c:v>
                </c:pt>
              </c:strCache>
            </c:strRef>
          </c:cat>
          <c:val>
            <c:numRef>
              <c:f>Sheet1!$B$2:$B$8</c:f>
              <c:numCache>
                <c:formatCode>General</c:formatCode>
                <c:ptCount val="7"/>
                <c:pt idx="0">
                  <c:v>0</c:v>
                </c:pt>
                <c:pt idx="1">
                  <c:v>1</c:v>
                </c:pt>
                <c:pt idx="2">
                  <c:v>1</c:v>
                </c:pt>
                <c:pt idx="3">
                  <c:v>7</c:v>
                </c:pt>
                <c:pt idx="4">
                  <c:v>0</c:v>
                </c:pt>
                <c:pt idx="5">
                  <c:v>8</c:v>
                </c:pt>
                <c:pt idx="6">
                  <c:v>3</c:v>
                </c:pt>
              </c:numCache>
            </c:numRef>
          </c:val>
          <c:extLst>
            <c:ext xmlns:c16="http://schemas.microsoft.com/office/drawing/2014/chart" uri="{C3380CC4-5D6E-409C-BE32-E72D297353CC}">
              <c16:uniqueId val="{00000000-BD7F-4DEA-A0DD-13D3324FC81B}"/>
            </c:ext>
          </c:extLst>
        </c:ser>
        <c:dLbls>
          <c:dLblPos val="ctr"/>
          <c:showLegendKey val="0"/>
          <c:showVal val="1"/>
          <c:showCatName val="0"/>
          <c:showSerName val="0"/>
          <c:showPercent val="0"/>
          <c:showBubbleSize val="0"/>
        </c:dLbls>
        <c:gapWidth val="150"/>
        <c:overlap val="100"/>
        <c:axId val="590514480"/>
        <c:axId val="583575032"/>
      </c:barChart>
      <c:catAx>
        <c:axId val="59051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84E8F"/>
                </a:solidFill>
                <a:latin typeface="+mn-lt"/>
                <a:ea typeface="+mn-ea"/>
                <a:cs typeface="+mn-cs"/>
              </a:defRPr>
            </a:pPr>
            <a:endParaRPr lang="ja-JP"/>
          </a:p>
        </c:txPr>
        <c:crossAx val="583575032"/>
        <c:crosses val="autoZero"/>
        <c:auto val="1"/>
        <c:lblAlgn val="ctr"/>
        <c:lblOffset val="100"/>
        <c:noMultiLvlLbl val="0"/>
      </c:catAx>
      <c:valAx>
        <c:axId val="583575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84E8F"/>
                </a:solidFill>
                <a:latin typeface="+mn-lt"/>
                <a:ea typeface="+mn-ea"/>
                <a:cs typeface="+mn-cs"/>
              </a:defRPr>
            </a:pPr>
            <a:endParaRPr lang="ja-JP"/>
          </a:p>
        </c:txPr>
        <c:crossAx val="59051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84E8F"/>
          </a:solidFill>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5443890116259"/>
          <c:y val="3.1077441781518243E-2"/>
          <c:w val="0.55271761028213395"/>
          <c:h val="0.93784511643696356"/>
        </c:manualLayout>
      </c:layout>
      <c:barChart>
        <c:barDir val="bar"/>
        <c:grouping val="stacked"/>
        <c:varyColors val="0"/>
        <c:ser>
          <c:idx val="0"/>
          <c:order val="0"/>
          <c:tx>
            <c:strRef>
              <c:f>Sheet1!$B$1</c:f>
              <c:strCache>
                <c:ptCount val="1"/>
                <c:pt idx="0">
                  <c:v>件数</c:v>
                </c:pt>
              </c:strCache>
            </c:strRef>
          </c:tx>
          <c:spPr>
            <a:solidFill>
              <a:srgbClr val="084E8F"/>
            </a:solidFill>
            <a:ln>
              <a:solidFill>
                <a:srgbClr val="084E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その他</c:v>
                </c:pt>
                <c:pt idx="1">
                  <c:v>英　語</c:v>
                </c:pt>
                <c:pt idx="2">
                  <c:v>PCスキル</c:v>
                </c:pt>
              </c:strCache>
            </c:strRef>
          </c:cat>
          <c:val>
            <c:numRef>
              <c:f>Sheet1!$B$2:$B$4</c:f>
              <c:numCache>
                <c:formatCode>General</c:formatCode>
                <c:ptCount val="3"/>
                <c:pt idx="0">
                  <c:v>6</c:v>
                </c:pt>
                <c:pt idx="1">
                  <c:v>12</c:v>
                </c:pt>
                <c:pt idx="2">
                  <c:v>13</c:v>
                </c:pt>
              </c:numCache>
            </c:numRef>
          </c:val>
          <c:extLst>
            <c:ext xmlns:c16="http://schemas.microsoft.com/office/drawing/2014/chart" uri="{C3380CC4-5D6E-409C-BE32-E72D297353CC}">
              <c16:uniqueId val="{00000000-6EB2-4546-8488-3F2610E52C9B}"/>
            </c:ext>
          </c:extLst>
        </c:ser>
        <c:dLbls>
          <c:showLegendKey val="0"/>
          <c:showVal val="1"/>
          <c:showCatName val="0"/>
          <c:showSerName val="0"/>
          <c:showPercent val="0"/>
          <c:showBubbleSize val="0"/>
        </c:dLbls>
        <c:gapWidth val="80"/>
        <c:overlap val="100"/>
        <c:axId val="587548456"/>
        <c:axId val="587548784"/>
      </c:barChart>
      <c:catAx>
        <c:axId val="587548456"/>
        <c:scaling>
          <c:orientation val="minMax"/>
        </c:scaling>
        <c:delete val="0"/>
        <c:axPos val="l"/>
        <c:numFmt formatCode="General" sourceLinked="0"/>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sng" strike="noStrike" kern="1200" cap="none" spc="20" normalizeH="0" baseline="0">
                <a:solidFill>
                  <a:schemeClr val="bg1"/>
                </a:solidFill>
                <a:latin typeface="メイリオ" panose="020B0604030504040204" pitchFamily="50" charset="-128"/>
                <a:ea typeface="メイリオ" panose="020B0604030504040204" pitchFamily="50" charset="-128"/>
                <a:cs typeface="+mn-cs"/>
              </a:defRPr>
            </a:pPr>
            <a:endParaRPr lang="ja-JP"/>
          </a:p>
        </c:txPr>
        <c:crossAx val="587548784"/>
        <c:crosses val="autoZero"/>
        <c:auto val="1"/>
        <c:lblAlgn val="ctr"/>
        <c:lblOffset val="100"/>
        <c:noMultiLvlLbl val="0"/>
      </c:catAx>
      <c:valAx>
        <c:axId val="587548784"/>
        <c:scaling>
          <c:orientation val="minMax"/>
        </c:scaling>
        <c:delete val="1"/>
        <c:axPos val="b"/>
        <c:numFmt formatCode="General" sourceLinked="1"/>
        <c:majorTickMark val="out"/>
        <c:minorTickMark val="none"/>
        <c:tickLblPos val="nextTo"/>
        <c:crossAx val="58754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5443890116259"/>
          <c:y val="3.1077441781518243E-2"/>
          <c:w val="0.55271761028213395"/>
          <c:h val="0.93784511643696356"/>
        </c:manualLayout>
      </c:layout>
      <c:barChart>
        <c:barDir val="bar"/>
        <c:grouping val="stacked"/>
        <c:varyColors val="0"/>
        <c:ser>
          <c:idx val="0"/>
          <c:order val="0"/>
          <c:tx>
            <c:strRef>
              <c:f>Sheet1!$B$1</c:f>
              <c:strCache>
                <c:ptCount val="1"/>
                <c:pt idx="0">
                  <c:v>件数</c:v>
                </c:pt>
              </c:strCache>
            </c:strRef>
          </c:tx>
          <c:spPr>
            <a:solidFill>
              <a:srgbClr val="084E8F"/>
            </a:solidFill>
            <a:ln>
              <a:solidFill>
                <a:srgbClr val="084E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その他</c:v>
                </c:pt>
                <c:pt idx="1">
                  <c:v>英　語</c:v>
                </c:pt>
                <c:pt idx="2">
                  <c:v>PCスキル</c:v>
                </c:pt>
              </c:strCache>
            </c:strRef>
          </c:cat>
          <c:val>
            <c:numRef>
              <c:f>Sheet1!$B$2:$B$4</c:f>
              <c:numCache>
                <c:formatCode>General</c:formatCode>
                <c:ptCount val="3"/>
                <c:pt idx="0">
                  <c:v>6</c:v>
                </c:pt>
                <c:pt idx="1">
                  <c:v>12</c:v>
                </c:pt>
                <c:pt idx="2">
                  <c:v>13</c:v>
                </c:pt>
              </c:numCache>
            </c:numRef>
          </c:val>
          <c:extLst>
            <c:ext xmlns:c16="http://schemas.microsoft.com/office/drawing/2014/chart" uri="{C3380CC4-5D6E-409C-BE32-E72D297353CC}">
              <c16:uniqueId val="{00000000-B44F-4F8A-8879-78F6C901D953}"/>
            </c:ext>
          </c:extLst>
        </c:ser>
        <c:dLbls>
          <c:showLegendKey val="0"/>
          <c:showVal val="1"/>
          <c:showCatName val="0"/>
          <c:showSerName val="0"/>
          <c:showPercent val="0"/>
          <c:showBubbleSize val="0"/>
        </c:dLbls>
        <c:gapWidth val="80"/>
        <c:overlap val="100"/>
        <c:axId val="587548456"/>
        <c:axId val="587548784"/>
      </c:barChart>
      <c:catAx>
        <c:axId val="587548456"/>
        <c:scaling>
          <c:orientation val="minMax"/>
        </c:scaling>
        <c:delete val="0"/>
        <c:axPos val="l"/>
        <c:numFmt formatCode="General" sourceLinked="0"/>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sng" strike="noStrike" kern="1200" cap="none" spc="20" normalizeH="0" baseline="0">
                <a:solidFill>
                  <a:schemeClr val="bg1"/>
                </a:solidFill>
                <a:latin typeface="メイリオ" panose="020B0604030504040204" pitchFamily="50" charset="-128"/>
                <a:ea typeface="メイリオ" panose="020B0604030504040204" pitchFamily="50" charset="-128"/>
                <a:cs typeface="+mn-cs"/>
              </a:defRPr>
            </a:pPr>
            <a:endParaRPr lang="ja-JP"/>
          </a:p>
        </c:txPr>
        <c:crossAx val="587548784"/>
        <c:crosses val="autoZero"/>
        <c:auto val="1"/>
        <c:lblAlgn val="ctr"/>
        <c:lblOffset val="100"/>
        <c:noMultiLvlLbl val="0"/>
      </c:catAx>
      <c:valAx>
        <c:axId val="587548784"/>
        <c:scaling>
          <c:orientation val="minMax"/>
        </c:scaling>
        <c:delete val="1"/>
        <c:axPos val="b"/>
        <c:numFmt formatCode="General" sourceLinked="1"/>
        <c:majorTickMark val="out"/>
        <c:minorTickMark val="none"/>
        <c:tickLblPos val="nextTo"/>
        <c:crossAx val="58754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5443890116259"/>
          <c:y val="3.1077441781518243E-2"/>
          <c:w val="0.55271761028213395"/>
          <c:h val="0.93784511643696356"/>
        </c:manualLayout>
      </c:layout>
      <c:barChart>
        <c:barDir val="bar"/>
        <c:grouping val="stacked"/>
        <c:varyColors val="0"/>
        <c:ser>
          <c:idx val="0"/>
          <c:order val="0"/>
          <c:tx>
            <c:strRef>
              <c:f>Sheet1!$B$1</c:f>
              <c:strCache>
                <c:ptCount val="1"/>
                <c:pt idx="0">
                  <c:v>件数</c:v>
                </c:pt>
              </c:strCache>
            </c:strRef>
          </c:tx>
          <c:spPr>
            <a:solidFill>
              <a:srgbClr val="084E8F"/>
            </a:solidFill>
            <a:ln>
              <a:solidFill>
                <a:srgbClr val="084E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その他</c:v>
                </c:pt>
                <c:pt idx="1">
                  <c:v>英　語</c:v>
                </c:pt>
                <c:pt idx="2">
                  <c:v>PCスキル</c:v>
                </c:pt>
              </c:strCache>
            </c:strRef>
          </c:cat>
          <c:val>
            <c:numRef>
              <c:f>Sheet1!$B$2:$B$4</c:f>
              <c:numCache>
                <c:formatCode>General</c:formatCode>
                <c:ptCount val="3"/>
                <c:pt idx="0">
                  <c:v>6</c:v>
                </c:pt>
                <c:pt idx="1">
                  <c:v>12</c:v>
                </c:pt>
                <c:pt idx="2">
                  <c:v>13</c:v>
                </c:pt>
              </c:numCache>
            </c:numRef>
          </c:val>
          <c:extLst>
            <c:ext xmlns:c16="http://schemas.microsoft.com/office/drawing/2014/chart" uri="{C3380CC4-5D6E-409C-BE32-E72D297353CC}">
              <c16:uniqueId val="{00000000-B44F-4F8A-8879-78F6C901D953}"/>
            </c:ext>
          </c:extLst>
        </c:ser>
        <c:dLbls>
          <c:showLegendKey val="0"/>
          <c:showVal val="1"/>
          <c:showCatName val="0"/>
          <c:showSerName val="0"/>
          <c:showPercent val="0"/>
          <c:showBubbleSize val="0"/>
        </c:dLbls>
        <c:gapWidth val="80"/>
        <c:overlap val="100"/>
        <c:axId val="587548456"/>
        <c:axId val="587548784"/>
      </c:barChart>
      <c:catAx>
        <c:axId val="587548456"/>
        <c:scaling>
          <c:orientation val="minMax"/>
        </c:scaling>
        <c:delete val="0"/>
        <c:axPos val="l"/>
        <c:numFmt formatCode="General" sourceLinked="0"/>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sng" strike="noStrike" kern="1200" cap="none" spc="20" normalizeH="0" baseline="0">
                <a:solidFill>
                  <a:schemeClr val="bg1"/>
                </a:solidFill>
                <a:latin typeface="メイリオ" panose="020B0604030504040204" pitchFamily="50" charset="-128"/>
                <a:ea typeface="メイリオ" panose="020B0604030504040204" pitchFamily="50" charset="-128"/>
                <a:cs typeface="+mn-cs"/>
              </a:defRPr>
            </a:pPr>
            <a:endParaRPr lang="ja-JP"/>
          </a:p>
        </c:txPr>
        <c:crossAx val="587548784"/>
        <c:crosses val="autoZero"/>
        <c:auto val="1"/>
        <c:lblAlgn val="ctr"/>
        <c:lblOffset val="100"/>
        <c:noMultiLvlLbl val="0"/>
      </c:catAx>
      <c:valAx>
        <c:axId val="587548784"/>
        <c:scaling>
          <c:orientation val="minMax"/>
        </c:scaling>
        <c:delete val="1"/>
        <c:axPos val="b"/>
        <c:numFmt formatCode="General" sourceLinked="1"/>
        <c:majorTickMark val="out"/>
        <c:minorTickMark val="none"/>
        <c:tickLblPos val="nextTo"/>
        <c:crossAx val="58754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5443890116259"/>
          <c:y val="3.1077441781518243E-2"/>
          <c:w val="0.55271761028213395"/>
          <c:h val="0.93784511643696356"/>
        </c:manualLayout>
      </c:layout>
      <c:barChart>
        <c:barDir val="bar"/>
        <c:grouping val="stacked"/>
        <c:varyColors val="0"/>
        <c:ser>
          <c:idx val="0"/>
          <c:order val="0"/>
          <c:tx>
            <c:strRef>
              <c:f>Sheet1!$B$1</c:f>
              <c:strCache>
                <c:ptCount val="1"/>
                <c:pt idx="0">
                  <c:v>件数</c:v>
                </c:pt>
              </c:strCache>
            </c:strRef>
          </c:tx>
          <c:spPr>
            <a:solidFill>
              <a:srgbClr val="084E8F"/>
            </a:solidFill>
            <a:ln>
              <a:solidFill>
                <a:srgbClr val="084E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その他</c:v>
                </c:pt>
                <c:pt idx="1">
                  <c:v>英　語</c:v>
                </c:pt>
                <c:pt idx="2">
                  <c:v>PCスキル</c:v>
                </c:pt>
              </c:strCache>
            </c:strRef>
          </c:cat>
          <c:val>
            <c:numRef>
              <c:f>Sheet1!$B$2:$B$4</c:f>
              <c:numCache>
                <c:formatCode>General</c:formatCode>
                <c:ptCount val="3"/>
                <c:pt idx="0">
                  <c:v>6</c:v>
                </c:pt>
                <c:pt idx="1">
                  <c:v>12</c:v>
                </c:pt>
                <c:pt idx="2">
                  <c:v>13</c:v>
                </c:pt>
              </c:numCache>
            </c:numRef>
          </c:val>
          <c:extLst>
            <c:ext xmlns:c16="http://schemas.microsoft.com/office/drawing/2014/chart" uri="{C3380CC4-5D6E-409C-BE32-E72D297353CC}">
              <c16:uniqueId val="{00000000-B44F-4F8A-8879-78F6C901D953}"/>
            </c:ext>
          </c:extLst>
        </c:ser>
        <c:dLbls>
          <c:showLegendKey val="0"/>
          <c:showVal val="1"/>
          <c:showCatName val="0"/>
          <c:showSerName val="0"/>
          <c:showPercent val="0"/>
          <c:showBubbleSize val="0"/>
        </c:dLbls>
        <c:gapWidth val="80"/>
        <c:overlap val="100"/>
        <c:axId val="587548456"/>
        <c:axId val="587548784"/>
      </c:barChart>
      <c:catAx>
        <c:axId val="587548456"/>
        <c:scaling>
          <c:orientation val="minMax"/>
        </c:scaling>
        <c:delete val="0"/>
        <c:axPos val="l"/>
        <c:numFmt formatCode="General" sourceLinked="0"/>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sng" strike="noStrike" kern="1200" cap="none" spc="20" normalizeH="0" baseline="0">
                <a:solidFill>
                  <a:schemeClr val="bg1"/>
                </a:solidFill>
                <a:latin typeface="メイリオ" panose="020B0604030504040204" pitchFamily="50" charset="-128"/>
                <a:ea typeface="メイリオ" panose="020B0604030504040204" pitchFamily="50" charset="-128"/>
                <a:cs typeface="+mn-cs"/>
              </a:defRPr>
            </a:pPr>
            <a:endParaRPr lang="ja-JP"/>
          </a:p>
        </c:txPr>
        <c:crossAx val="587548784"/>
        <c:crosses val="autoZero"/>
        <c:auto val="1"/>
        <c:lblAlgn val="ctr"/>
        <c:lblOffset val="100"/>
        <c:noMultiLvlLbl val="0"/>
      </c:catAx>
      <c:valAx>
        <c:axId val="587548784"/>
        <c:scaling>
          <c:orientation val="minMax"/>
        </c:scaling>
        <c:delete val="1"/>
        <c:axPos val="b"/>
        <c:numFmt formatCode="General" sourceLinked="1"/>
        <c:majorTickMark val="out"/>
        <c:minorTickMark val="none"/>
        <c:tickLblPos val="nextTo"/>
        <c:crossAx val="58754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0.04239</cdr:x>
      <cdr:y>0.59046</cdr:y>
    </cdr:from>
    <cdr:to>
      <cdr:x>1</cdr:x>
      <cdr:y>0.98858</cdr:y>
    </cdr:to>
    <cdr:sp macro="" textlink="">
      <cdr:nvSpPr>
        <cdr:cNvPr id="2" name="正方形/長方形 1">
          <a:extLst xmlns:a="http://schemas.openxmlformats.org/drawingml/2006/main">
            <a:ext uri="{FF2B5EF4-FFF2-40B4-BE49-F238E27FC236}">
              <a16:creationId xmlns:a16="http://schemas.microsoft.com/office/drawing/2014/main" id="{2CD0589F-8637-4753-9753-569D755DB069}"/>
            </a:ext>
          </a:extLst>
        </cdr:cNvPr>
        <cdr:cNvSpPr/>
      </cdr:nvSpPr>
      <cdr:spPr>
        <a:xfrm xmlns:a="http://schemas.openxmlformats.org/drawingml/2006/main">
          <a:off x="149815" y="3212976"/>
          <a:ext cx="3384393" cy="2166345"/>
        </a:xfrm>
        <a:prstGeom xmlns:a="http://schemas.openxmlformats.org/drawingml/2006/main" prst="rect">
          <a:avLst/>
        </a:prstGeom>
        <a:solidFill xmlns:a="http://schemas.openxmlformats.org/drawingml/2006/main">
          <a:schemeClr val="bg1">
            <a:alpha val="7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2"/>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7" tIns="46103" rIns="92207" bIns="46103" numCol="1" anchor="t" anchorCtr="0" compatLnSpc="1">
            <a:prstTxWarp prst="textNoShape">
              <a:avLst/>
            </a:prstTxWarp>
          </a:bodyPr>
          <a:lstStyle>
            <a:lvl1pPr eaLnBrk="1" hangingPunct="1">
              <a:defRPr sz="1200"/>
            </a:lvl1pPr>
          </a:lstStyle>
          <a:p>
            <a:pPr>
              <a:defRPr/>
            </a:pPr>
            <a:endParaRPr lang="en-US" altLang="ja-JP"/>
          </a:p>
        </p:txBody>
      </p:sp>
      <p:sp>
        <p:nvSpPr>
          <p:cNvPr id="6147" name="Rectangle 3"/>
          <p:cNvSpPr>
            <a:spLocks noGrp="1" noChangeArrowheads="1"/>
          </p:cNvSpPr>
          <p:nvPr>
            <p:ph type="dt" sz="quarter" idx="1"/>
          </p:nvPr>
        </p:nvSpPr>
        <p:spPr bwMode="auto">
          <a:xfrm>
            <a:off x="5630865" y="2"/>
            <a:ext cx="43068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7" tIns="46103" rIns="92207" bIns="46103" numCol="1" anchor="t" anchorCtr="0" compatLnSpc="1">
            <a:prstTxWarp prst="textNoShape">
              <a:avLst/>
            </a:prstTxWarp>
          </a:bodyPr>
          <a:lstStyle>
            <a:lvl1pPr algn="r" eaLnBrk="1" hangingPunct="1">
              <a:defRPr sz="1200"/>
            </a:lvl1pPr>
          </a:lstStyle>
          <a:p>
            <a:pPr>
              <a:defRPr/>
            </a:pPr>
            <a:endParaRPr lang="en-US" altLang="ja-JP"/>
          </a:p>
        </p:txBody>
      </p:sp>
      <p:sp>
        <p:nvSpPr>
          <p:cNvPr id="6148" name="Rectangle 4"/>
          <p:cNvSpPr>
            <a:spLocks noGrp="1" noChangeArrowheads="1"/>
          </p:cNvSpPr>
          <p:nvPr>
            <p:ph type="ftr" sz="quarter" idx="2"/>
          </p:nvPr>
        </p:nvSpPr>
        <p:spPr bwMode="auto">
          <a:xfrm>
            <a:off x="0" y="6465889"/>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7" tIns="46103" rIns="92207" bIns="46103" numCol="1" anchor="b" anchorCtr="0" compatLnSpc="1">
            <a:prstTxWarp prst="textNoShape">
              <a:avLst/>
            </a:prstTxWarp>
          </a:bodyPr>
          <a:lstStyle>
            <a:lvl1pPr eaLnBrk="1" hangingPunct="1">
              <a:defRPr sz="1200"/>
            </a:lvl1pPr>
          </a:lstStyle>
          <a:p>
            <a:pPr>
              <a:defRPr/>
            </a:pPr>
            <a:endParaRPr lang="en-US" altLang="ja-JP"/>
          </a:p>
        </p:txBody>
      </p:sp>
      <p:sp>
        <p:nvSpPr>
          <p:cNvPr id="6149" name="Rectangle 5"/>
          <p:cNvSpPr>
            <a:spLocks noGrp="1" noChangeArrowheads="1"/>
          </p:cNvSpPr>
          <p:nvPr>
            <p:ph type="sldNum" sz="quarter" idx="3"/>
          </p:nvPr>
        </p:nvSpPr>
        <p:spPr bwMode="auto">
          <a:xfrm>
            <a:off x="5630865" y="6465889"/>
            <a:ext cx="43068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7" tIns="46103" rIns="92207" bIns="46103" numCol="1" anchor="b" anchorCtr="0" compatLnSpc="1">
            <a:prstTxWarp prst="textNoShape">
              <a:avLst/>
            </a:prstTxWarp>
          </a:bodyPr>
          <a:lstStyle>
            <a:lvl1pPr algn="r" eaLnBrk="1" hangingPunct="1">
              <a:defRPr sz="1200"/>
            </a:lvl1pPr>
          </a:lstStyle>
          <a:p>
            <a:pPr>
              <a:defRPr/>
            </a:pPr>
            <a:fld id="{AF35D958-16CE-4739-A32F-00B9546DE64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2"/>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7" tIns="46103" rIns="92207" bIns="46103" numCol="1" anchor="t" anchorCtr="0" compatLnSpc="1">
            <a:prstTxWarp prst="textNoShape">
              <a:avLst/>
            </a:prstTxWarp>
          </a:bodyPr>
          <a:lstStyle>
            <a:lvl1pPr eaLnBrk="1" hangingPunct="1">
              <a:defRPr sz="1200"/>
            </a:lvl1pPr>
          </a:lstStyle>
          <a:p>
            <a:pPr>
              <a:defRPr/>
            </a:pPr>
            <a:endParaRPr lang="en-US" altLang="ja-JP"/>
          </a:p>
        </p:txBody>
      </p:sp>
      <p:sp>
        <p:nvSpPr>
          <p:cNvPr id="5123" name="Rectangle 3"/>
          <p:cNvSpPr>
            <a:spLocks noGrp="1" noChangeArrowheads="1"/>
          </p:cNvSpPr>
          <p:nvPr>
            <p:ph type="dt" idx="1"/>
          </p:nvPr>
        </p:nvSpPr>
        <p:spPr bwMode="auto">
          <a:xfrm>
            <a:off x="5632450" y="2"/>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7" tIns="46103" rIns="92207" bIns="46103" numCol="1" anchor="t" anchorCtr="0" compatLnSpc="1">
            <a:prstTxWarp prst="textNoShape">
              <a:avLst/>
            </a:prstTxWarp>
          </a:bodyPr>
          <a:lstStyle>
            <a:lvl1pPr algn="r" eaLnBrk="1" hangingPunct="1">
              <a:defRPr sz="1200"/>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2700338" y="509588"/>
            <a:ext cx="4537075" cy="2552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1325563" y="3232151"/>
            <a:ext cx="7288212" cy="306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7" tIns="46103" rIns="92207" bIns="4610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0" y="6467475"/>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7" tIns="46103" rIns="92207" bIns="46103" numCol="1" anchor="b" anchorCtr="0" compatLnSpc="1">
            <a:prstTxWarp prst="textNoShape">
              <a:avLst/>
            </a:prstTxWarp>
          </a:bodyPr>
          <a:lstStyle>
            <a:lvl1pPr eaLnBrk="1" hangingPunct="1">
              <a:defRPr sz="1200"/>
            </a:lvl1pPr>
          </a:lstStyle>
          <a:p>
            <a:pPr>
              <a:defRPr/>
            </a:pPr>
            <a:endParaRPr lang="en-US" altLang="ja-JP"/>
          </a:p>
        </p:txBody>
      </p:sp>
      <p:sp>
        <p:nvSpPr>
          <p:cNvPr id="5127" name="Rectangle 7"/>
          <p:cNvSpPr>
            <a:spLocks noGrp="1" noChangeArrowheads="1"/>
          </p:cNvSpPr>
          <p:nvPr>
            <p:ph type="sldNum" sz="quarter" idx="5"/>
          </p:nvPr>
        </p:nvSpPr>
        <p:spPr bwMode="auto">
          <a:xfrm>
            <a:off x="5632450" y="6467475"/>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7" tIns="46103" rIns="92207" bIns="46103" numCol="1" anchor="b" anchorCtr="0" compatLnSpc="1">
            <a:prstTxWarp prst="textNoShape">
              <a:avLst/>
            </a:prstTxWarp>
          </a:bodyPr>
          <a:lstStyle>
            <a:lvl1pPr algn="r" eaLnBrk="1" hangingPunct="1">
              <a:defRPr sz="1200"/>
            </a:lvl1pPr>
          </a:lstStyle>
          <a:p>
            <a:pPr>
              <a:defRPr/>
            </a:pPr>
            <a:fld id="{E7C2DCD5-6C38-4A4F-B17C-708EA0AC914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a:xfrm>
            <a:off x="2700338" y="509588"/>
            <a:ext cx="4537075" cy="2552700"/>
          </a:xfrm>
          <a:ln/>
        </p:spPr>
      </p:sp>
      <p:sp>
        <p:nvSpPr>
          <p:cNvPr id="6147" name="ノート プレースホルダー 2"/>
          <p:cNvSpPr>
            <a:spLocks noGrp="1"/>
          </p:cNvSpPr>
          <p:nvPr>
            <p:ph type="body" idx="1"/>
          </p:nvPr>
        </p:nvSpPr>
        <p:spPr>
          <a:noFill/>
        </p:spPr>
        <p:txBody>
          <a:bodyPr/>
          <a:lstStyle/>
          <a:p>
            <a:endParaRPr lang="ja-JP" altLang="en-US"/>
          </a:p>
        </p:txBody>
      </p:sp>
      <p:sp>
        <p:nvSpPr>
          <p:cNvPr id="6148"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2094054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2173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dirty="0"/>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275830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2519210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458314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121052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1425081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dirty="0"/>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630988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2741279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265137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dirty="0"/>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763293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1675895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xfrm>
            <a:off x="2700338" y="509588"/>
            <a:ext cx="4537075" cy="2552700"/>
          </a:xfrm>
          <a:ln/>
        </p:spPr>
      </p:sp>
      <p:sp>
        <p:nvSpPr>
          <p:cNvPr id="43011" name="ノート プレースホルダー 2"/>
          <p:cNvSpPr>
            <a:spLocks noGrp="1"/>
          </p:cNvSpPr>
          <p:nvPr>
            <p:ph type="body" idx="1"/>
          </p:nvPr>
        </p:nvSpPr>
        <p:spPr>
          <a:noFill/>
        </p:spPr>
        <p:txBody>
          <a:bodyPr/>
          <a:lstStyle/>
          <a:p>
            <a:endParaRPr lang="ja-JP" altLang="en-US"/>
          </a:p>
        </p:txBody>
      </p:sp>
      <p:sp>
        <p:nvSpPr>
          <p:cNvPr id="43012"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dirty="0"/>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2546802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147361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132719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409813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dirty="0"/>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312141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dirty="0"/>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799" indent="-28569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767"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9874"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6980" indent="-2285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08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194"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301"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408" indent="-2285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2505566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650446C-D61A-4371-B38C-CD28A6B84F5A}" type="datetime1">
              <a:rPr lang="en-US" altLang="ja-JP"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13548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A21183-01AB-4BA2-9AFC-37BB839011D8}" type="datetime1">
              <a:rPr lang="en-US" altLang="ja-JP"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4914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1786A07-ACC8-4367-A942-3D1FA602BDA3}" type="datetime1">
              <a:rPr lang="en-US" altLang="ja-JP"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6876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A585E2-F7E7-4B35-9DFF-9AD59105BD1A}" type="datetime1">
              <a:rPr lang="en-US" altLang="ja-JP"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3950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00F06A-C875-4EC4-953F-EC85FFFEA2FE}" type="datetime1">
              <a:rPr lang="en-US" altLang="ja-JP"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81230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48E5B4C-C015-4DF6-9E79-71E2BD2460FE}" type="datetime1">
              <a:rPr lang="en-US" altLang="ja-JP"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4458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E3381C3-327D-4FA9-92EF-42B6F7FC9F6E}" type="datetime1">
              <a:rPr lang="en-US" altLang="ja-JP" smtClean="0"/>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83970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309985-3921-4A0D-8D25-56D51808E7ED}" type="datetime1">
              <a:rPr lang="en-US" altLang="ja-JP" smtClean="0"/>
              <a:t>11/24/2023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7366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C6932-589F-49BC-828F-5B2BCA951660}" type="datetime1">
              <a:rPr lang="en-US" altLang="ja-JP" smtClean="0"/>
              <a:t>11/24/2023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9264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68B7759-4713-4F00-9B14-D8362EAFA741}" type="datetime1">
              <a:rPr lang="en-US" altLang="ja-JP"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9288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3043F5-82A1-4705-A59F-A8ABEBDE7B37}" type="datetime1">
              <a:rPr lang="en-US" altLang="ja-JP"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498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9ECB4D6-F0C0-4A43-A4CB-75FB3B3C62B8}" type="datetime1">
              <a:rPr lang="en-US" altLang="ja-JP" smtClean="0"/>
              <a:t>11/24/2023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t>‹#›</a:t>
            </a:fld>
            <a:endParaRPr lang="en-US"/>
          </a:p>
        </p:txBody>
      </p:sp>
    </p:spTree>
    <p:extLst>
      <p:ext uri="{BB962C8B-B14F-4D97-AF65-F5344CB8AC3E}">
        <p14:creationId xmlns:p14="http://schemas.microsoft.com/office/powerpoint/2010/main" val="66903229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37E25B3-E43E-4157-8349-C835CEF015D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sp>
        <p:nvSpPr>
          <p:cNvPr id="5122" name="テキスト ボックス 3"/>
          <p:cNvSpPr txBox="1">
            <a:spLocks noChangeArrowheads="1"/>
          </p:cNvSpPr>
          <p:nvPr/>
        </p:nvSpPr>
        <p:spPr bwMode="auto">
          <a:xfrm>
            <a:off x="3028894" y="1916832"/>
            <a:ext cx="6595498" cy="2246769"/>
          </a:xfrm>
          <a:prstGeom prst="rect">
            <a:avLst/>
          </a:prstGeom>
          <a:solidFill>
            <a:srgbClr val="084E8F"/>
          </a:solidFill>
          <a:ln>
            <a:noFill/>
          </a:ln>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6000" dirty="0">
                <a:solidFill>
                  <a:schemeClr val="bg1"/>
                </a:solidFill>
                <a:latin typeface="メイリオ" panose="020B0604030504040204" pitchFamily="50" charset="-128"/>
                <a:ea typeface="メイリオ" panose="020B0604030504040204" pitchFamily="50" charset="-128"/>
              </a:rPr>
              <a:t>名工大Ｑ＆Ａ</a:t>
            </a:r>
            <a:endParaRPr lang="en-US" altLang="ja-JP" sz="6000" dirty="0">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ClrTx/>
              <a:buSzTx/>
              <a:buFontTx/>
              <a:buNone/>
            </a:pPr>
            <a:r>
              <a:rPr lang="ja-JP" altLang="en-US" sz="4400" dirty="0">
                <a:solidFill>
                  <a:schemeClr val="bg1"/>
                </a:solidFill>
                <a:latin typeface="メイリオ" panose="020B0604030504040204" pitchFamily="50" charset="-128"/>
                <a:ea typeface="メイリオ" panose="020B0604030504040204" pitchFamily="50" charset="-128"/>
              </a:rPr>
              <a:t>その２</a:t>
            </a:r>
            <a:endParaRPr lang="en-US" altLang="ja-JP" sz="4400" dirty="0">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ClrTx/>
              <a:buSzTx/>
              <a:buFontTx/>
              <a:buNone/>
            </a:pPr>
            <a:r>
              <a:rPr lang="ja-JP" altLang="en-US" sz="1800" dirty="0">
                <a:solidFill>
                  <a:schemeClr val="bg1"/>
                </a:solidFill>
                <a:latin typeface="メイリオ" panose="020B0604030504040204" pitchFamily="50" charset="-128"/>
                <a:ea typeface="メイリオ" panose="020B0604030504040204" pitchFamily="50" charset="-128"/>
              </a:rPr>
              <a:t>～名工大で働く若手職員に質問～</a:t>
            </a:r>
            <a:endParaRPr lang="en-US" altLang="ja-JP" sz="1800" dirty="0">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ClrTx/>
              <a:buSzTx/>
              <a:buFontTx/>
              <a:buNone/>
            </a:pPr>
            <a:endParaRPr lang="en-US" altLang="ja-JP" sz="1800" dirty="0">
              <a:solidFill>
                <a:schemeClr val="bg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9F5A64DE-7640-44E5-B8AF-CF9BDDB2769D}"/>
              </a:ext>
            </a:extLst>
          </p:cNvPr>
          <p:cNvSpPr/>
          <p:nvPr/>
        </p:nvSpPr>
        <p:spPr>
          <a:xfrm>
            <a:off x="3048000" y="5229200"/>
            <a:ext cx="6096000" cy="923330"/>
          </a:xfrm>
          <a:prstGeom prst="rect">
            <a:avLst/>
          </a:prstGeom>
        </p:spPr>
        <p:txBody>
          <a:bodyPr>
            <a:spAutoFit/>
          </a:bodyPr>
          <a:lstStyle/>
          <a:p>
            <a:pPr algn="ctr">
              <a:spcBef>
                <a:spcPct val="0"/>
              </a:spcBef>
            </a:pPr>
            <a:r>
              <a:rPr lang="ja-JP" altLang="en-US" b="1" dirty="0">
                <a:ln>
                  <a:solidFill>
                    <a:schemeClr val="bg1"/>
                  </a:solidFill>
                </a:ln>
                <a:latin typeface="メイリオ" panose="020B0604030504040204" pitchFamily="50" charset="-128"/>
                <a:ea typeface="メイリオ" panose="020B0604030504040204" pitchFamily="50" charset="-128"/>
              </a:rPr>
              <a:t>２０２</a:t>
            </a:r>
            <a:r>
              <a:rPr lang="en-US" altLang="ja-JP" b="1" dirty="0">
                <a:ln>
                  <a:solidFill>
                    <a:schemeClr val="bg1"/>
                  </a:solidFill>
                </a:ln>
                <a:latin typeface="メイリオ" panose="020B0604030504040204" pitchFamily="50" charset="-128"/>
                <a:ea typeface="メイリオ" panose="020B0604030504040204" pitchFamily="50" charset="-128"/>
              </a:rPr>
              <a:t>4</a:t>
            </a:r>
            <a:r>
              <a:rPr lang="ja-JP" altLang="en-US" b="1" dirty="0">
                <a:ln>
                  <a:solidFill>
                    <a:schemeClr val="bg1"/>
                  </a:solidFill>
                </a:ln>
                <a:latin typeface="メイリオ" panose="020B0604030504040204" pitchFamily="50" charset="-128"/>
                <a:ea typeface="メイリオ" panose="020B0604030504040204" pitchFamily="50" charset="-128"/>
              </a:rPr>
              <a:t>年</a:t>
            </a:r>
            <a:r>
              <a:rPr lang="en-US" altLang="ja-JP" b="1" dirty="0">
                <a:ln>
                  <a:solidFill>
                    <a:schemeClr val="bg1"/>
                  </a:solidFill>
                </a:ln>
                <a:latin typeface="メイリオ" panose="020B0604030504040204" pitchFamily="50" charset="-128"/>
                <a:ea typeface="メイリオ" panose="020B0604030504040204" pitchFamily="50" charset="-128"/>
              </a:rPr>
              <a:t>3</a:t>
            </a:r>
            <a:r>
              <a:rPr lang="ja-JP" altLang="en-US" b="1" dirty="0">
                <a:ln>
                  <a:solidFill>
                    <a:schemeClr val="bg1"/>
                  </a:solidFill>
                </a:ln>
                <a:latin typeface="メイリオ" panose="020B0604030504040204" pitchFamily="50" charset="-128"/>
                <a:ea typeface="メイリオ" panose="020B0604030504040204" pitchFamily="50" charset="-128"/>
              </a:rPr>
              <a:t>月</a:t>
            </a:r>
            <a:endParaRPr lang="en-US" altLang="ja-JP" b="1" dirty="0">
              <a:ln>
                <a:solidFill>
                  <a:schemeClr val="bg1"/>
                </a:solidFill>
              </a:ln>
              <a:latin typeface="メイリオ" panose="020B0604030504040204" pitchFamily="50" charset="-128"/>
              <a:ea typeface="メイリオ" panose="020B0604030504040204" pitchFamily="50" charset="-128"/>
            </a:endParaRPr>
          </a:p>
          <a:p>
            <a:pPr algn="ctr">
              <a:spcBef>
                <a:spcPct val="0"/>
              </a:spcBef>
            </a:pPr>
            <a:endParaRPr lang="en-US" altLang="ja-JP" b="1" dirty="0">
              <a:ln>
                <a:solidFill>
                  <a:schemeClr val="bg1"/>
                </a:solidFill>
              </a:ln>
              <a:latin typeface="メイリオ" panose="020B0604030504040204" pitchFamily="50" charset="-128"/>
              <a:ea typeface="メイリオ" panose="020B0604030504040204" pitchFamily="50" charset="-128"/>
            </a:endParaRPr>
          </a:p>
          <a:p>
            <a:pPr algn="ctr">
              <a:spcBef>
                <a:spcPct val="0"/>
              </a:spcBef>
            </a:pPr>
            <a:r>
              <a:rPr lang="ja-JP" altLang="en-US" b="1" dirty="0">
                <a:ln>
                  <a:solidFill>
                    <a:schemeClr val="bg1"/>
                  </a:solidFill>
                </a:ln>
                <a:latin typeface="メイリオ" panose="020B0604030504040204" pitchFamily="50" charset="-128"/>
                <a:ea typeface="メイリオ" panose="020B0604030504040204" pitchFamily="50" charset="-128"/>
              </a:rPr>
              <a:t>名古屋工業大学</a:t>
            </a:r>
          </a:p>
        </p:txBody>
      </p:sp>
      <p:sp>
        <p:nvSpPr>
          <p:cNvPr id="3" name="スライド番号プレースホルダー 2">
            <a:extLst>
              <a:ext uri="{FF2B5EF4-FFF2-40B4-BE49-F238E27FC236}">
                <a16:creationId xmlns:a16="http://schemas.microsoft.com/office/drawing/2014/main" id="{F093880F-9692-4287-A53F-55DC8A2420EC}"/>
              </a:ext>
            </a:extLst>
          </p:cNvPr>
          <p:cNvSpPr>
            <a:spLocks noGrp="1"/>
          </p:cNvSpPr>
          <p:nvPr>
            <p:ph type="sldNum" sz="quarter" idx="12"/>
          </p:nvPr>
        </p:nvSpPr>
        <p:spPr/>
        <p:txBody>
          <a:bodyPr/>
          <a:lstStyle/>
          <a:p>
            <a:fld id="{4FAB73BC-B049-4115-A692-8D63A059BFB8}"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99C489F-98FA-49F7-A0BB-FE94A7186223}"/>
              </a:ext>
            </a:extLst>
          </p:cNvPr>
          <p:cNvSpPr/>
          <p:nvPr/>
        </p:nvSpPr>
        <p:spPr>
          <a:xfrm>
            <a:off x="556465" y="1753474"/>
            <a:ext cx="11084150" cy="4921146"/>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lvl="1" indent="-171450">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細かいところにルーズなタイプでしたが、名工大に入ってから逆に</a:t>
            </a:r>
            <a:r>
              <a:rPr lang="ja-JP" altLang="en-US" sz="1600" b="1" u="sng" dirty="0">
                <a:solidFill>
                  <a:schemeClr val="tx1"/>
                </a:solidFill>
                <a:latin typeface="メイリオ" panose="020B0604030504040204" pitchFamily="50" charset="-128"/>
                <a:ea typeface="メイリオ" panose="020B0604030504040204" pitchFamily="50" charset="-128"/>
              </a:rPr>
              <a:t>細かいところまで気を配る</a:t>
            </a:r>
            <a:r>
              <a:rPr lang="ja-JP" altLang="en-US" sz="1600" b="1" dirty="0">
                <a:solidFill>
                  <a:schemeClr val="tx1"/>
                </a:solidFill>
                <a:latin typeface="メイリオ" panose="020B0604030504040204" pitchFamily="50" charset="-128"/>
                <a:ea typeface="メイリオ" panose="020B0604030504040204" pitchFamily="50" charset="-128"/>
              </a:rPr>
              <a:t>ようになり、余力があれば</a:t>
            </a:r>
            <a:r>
              <a:rPr lang="ja-JP" altLang="en-US" sz="1600" b="1" u="sng" dirty="0">
                <a:solidFill>
                  <a:schemeClr val="tx1"/>
                </a:solidFill>
                <a:latin typeface="メイリオ" panose="020B0604030504040204" pitchFamily="50" charset="-128"/>
                <a:ea typeface="メイリオ" panose="020B0604030504040204" pitchFamily="50" charset="-128"/>
              </a:rPr>
              <a:t>他の人の仕事もカバーする</a:t>
            </a:r>
            <a:r>
              <a:rPr lang="ja-JP" altLang="en-US" sz="1600" b="1" dirty="0">
                <a:solidFill>
                  <a:schemeClr val="tx1"/>
                </a:solidFill>
                <a:latin typeface="メイリオ" panose="020B0604030504040204" pitchFamily="50" charset="-128"/>
                <a:ea typeface="メイリオ" panose="020B0604030504040204" pitchFamily="50" charset="-128"/>
              </a:rPr>
              <a:t>よう心掛けている。</a:t>
            </a:r>
          </a:p>
          <a:p>
            <a:pPr marL="808038" lvl="1" indent="-171450">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いかに間違いを起こさず業務をこなすか、</a:t>
            </a:r>
            <a:r>
              <a:rPr lang="ja-JP" altLang="en-US" sz="1600" b="1" u="sng" dirty="0">
                <a:solidFill>
                  <a:schemeClr val="tx1"/>
                </a:solidFill>
                <a:latin typeface="メイリオ" panose="020B0604030504040204" pitchFamily="50" charset="-128"/>
                <a:ea typeface="メイリオ" panose="020B0604030504040204" pitchFamily="50" charset="-128"/>
              </a:rPr>
              <a:t>確認を怠らないだけでなく、確認するということ自体を見直した。</a:t>
            </a:r>
          </a:p>
          <a:p>
            <a:pPr marL="808038" lvl="1" indent="-171450">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休日とのメリハリをかなりはっきりつけ、</a:t>
            </a:r>
            <a:r>
              <a:rPr lang="ja-JP" altLang="en-US" sz="1600" b="1" u="sng" dirty="0">
                <a:solidFill>
                  <a:schemeClr val="tx1"/>
                </a:solidFill>
                <a:latin typeface="メイリオ" panose="020B0604030504040204" pitchFamily="50" charset="-128"/>
                <a:ea typeface="メイリオ" panose="020B0604030504040204" pitchFamily="50" charset="-128"/>
              </a:rPr>
              <a:t>完全に気持ちを切り替えることができるようになった</a:t>
            </a:r>
            <a:r>
              <a:rPr lang="ja-JP" altLang="en-US" sz="1600" b="1" dirty="0">
                <a:solidFill>
                  <a:schemeClr val="tx1"/>
                </a:solidFill>
                <a:latin typeface="メイリオ" panose="020B0604030504040204" pitchFamily="50" charset="-128"/>
                <a:ea typeface="メイリオ" panose="020B0604030504040204" pitchFamily="50" charset="-128"/>
              </a:rPr>
              <a:t>。</a:t>
            </a:r>
          </a:p>
          <a:p>
            <a:pPr marL="808038" lvl="1" indent="-171450">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（名工大は関係ないですが）もともと人</a:t>
            </a:r>
            <a:r>
              <a:rPr lang="ja-JP" altLang="en-US" sz="1600" b="1" u="sng" dirty="0">
                <a:solidFill>
                  <a:schemeClr val="tx1"/>
                </a:solidFill>
                <a:latin typeface="メイリオ" panose="020B0604030504040204" pitchFamily="50" charset="-128"/>
                <a:ea typeface="メイリオ" panose="020B0604030504040204" pitchFamily="50" charset="-128"/>
              </a:rPr>
              <a:t>と話すことが苦手だったが、今はそう思わなくなった</a:t>
            </a:r>
            <a:r>
              <a:rPr lang="ja-JP" altLang="en-US" sz="1600" b="1" dirty="0">
                <a:solidFill>
                  <a:schemeClr val="tx1"/>
                </a:solidFill>
                <a:latin typeface="メイリオ" panose="020B0604030504040204" pitchFamily="50" charset="-128"/>
                <a:ea typeface="メイリオ" panose="020B0604030504040204" pitchFamily="50" charset="-128"/>
              </a:rPr>
              <a:t>。</a:t>
            </a:r>
          </a:p>
          <a:p>
            <a:pPr marL="808038" lvl="1" indent="-171450">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細かいところまでチェックできるようになり、</a:t>
            </a:r>
            <a:r>
              <a:rPr lang="ja-JP" altLang="en-US" sz="1600" b="1" u="sng" dirty="0">
                <a:solidFill>
                  <a:schemeClr val="tx1"/>
                </a:solidFill>
                <a:latin typeface="メイリオ" panose="020B0604030504040204" pitchFamily="50" charset="-128"/>
                <a:ea typeface="メイリオ" panose="020B0604030504040204" pitchFamily="50" charset="-128"/>
              </a:rPr>
              <a:t>作業の正確性</a:t>
            </a:r>
            <a:r>
              <a:rPr lang="ja-JP" altLang="en-US" sz="1600" b="1" dirty="0">
                <a:solidFill>
                  <a:schemeClr val="tx1"/>
                </a:solidFill>
                <a:latin typeface="メイリオ" panose="020B0604030504040204" pitchFamily="50" charset="-128"/>
                <a:ea typeface="メイリオ" panose="020B0604030504040204" pitchFamily="50" charset="-128"/>
              </a:rPr>
              <a:t>が上がった。</a:t>
            </a:r>
          </a:p>
          <a:p>
            <a:pPr marL="808038" lvl="1" indent="-171450">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１つ１つの</a:t>
            </a:r>
            <a:r>
              <a:rPr lang="ja-JP" altLang="en-US" sz="1600" b="1" u="sng" dirty="0">
                <a:solidFill>
                  <a:schemeClr val="tx1"/>
                </a:solidFill>
                <a:latin typeface="メイリオ" panose="020B0604030504040204" pitchFamily="50" charset="-128"/>
                <a:ea typeface="メイリオ" panose="020B0604030504040204" pitchFamily="50" charset="-128"/>
              </a:rPr>
              <a:t>仕事の切り替え</a:t>
            </a:r>
            <a:r>
              <a:rPr lang="ja-JP" altLang="en-US" sz="1600" b="1" dirty="0">
                <a:solidFill>
                  <a:schemeClr val="tx1"/>
                </a:solidFill>
                <a:latin typeface="メイリオ" panose="020B0604030504040204" pitchFamily="50" charset="-128"/>
                <a:ea typeface="メイリオ" panose="020B0604030504040204" pitchFamily="50" charset="-128"/>
              </a:rPr>
              <a:t>がうまくなった。</a:t>
            </a:r>
          </a:p>
          <a:p>
            <a:pPr marL="808038" lvl="1" indent="-171450">
              <a:lnSpc>
                <a:spcPct val="150000"/>
              </a:lnSpc>
              <a:buFont typeface="Arial" panose="020B0604020202020204" pitchFamily="34" charset="0"/>
              <a:buChar char="•"/>
              <a:defRPr/>
            </a:pPr>
            <a:r>
              <a:rPr lang="ja-JP" altLang="en-US" sz="1600" b="1" u="sng" dirty="0">
                <a:solidFill>
                  <a:schemeClr val="tx1"/>
                </a:solidFill>
                <a:latin typeface="メイリオ" panose="020B0604030504040204" pitchFamily="50" charset="-128"/>
                <a:ea typeface="メイリオ" panose="020B0604030504040204" pitchFamily="50" charset="-128"/>
              </a:rPr>
              <a:t>俯瞰で物事を見られるようになった。</a:t>
            </a:r>
          </a:p>
          <a:p>
            <a:pPr marL="808038" lvl="1" indent="-171450">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割と消極的な性格でしたが、業務を行う中では自分から質問していかないと何もわからないままなので、</a:t>
            </a:r>
            <a:r>
              <a:rPr lang="ja-JP" altLang="en-US" sz="1600" b="1" u="sng" dirty="0">
                <a:solidFill>
                  <a:schemeClr val="tx1"/>
                </a:solidFill>
                <a:latin typeface="メイリオ" panose="020B0604030504040204" pitchFamily="50" charset="-128"/>
                <a:ea typeface="メイリオ" panose="020B0604030504040204" pitchFamily="50" charset="-128"/>
              </a:rPr>
              <a:t>積極的に自ら動く姿勢が身についた</a:t>
            </a:r>
            <a:r>
              <a:rPr lang="ja-JP" altLang="en-US" sz="1600" b="1" dirty="0">
                <a:solidFill>
                  <a:schemeClr val="tx1"/>
                </a:solidFill>
                <a:latin typeface="メイリオ" panose="020B0604030504040204" pitchFamily="50" charset="-128"/>
                <a:ea typeface="メイリオ" panose="020B0604030504040204" pitchFamily="50" charset="-128"/>
              </a:rPr>
              <a:t>と思います。</a:t>
            </a:r>
          </a:p>
          <a:p>
            <a:pPr marL="808038" lvl="1" indent="-171450">
              <a:lnSpc>
                <a:spcPct val="150000"/>
              </a:lnSpc>
              <a:buFont typeface="Arial" panose="020B0604020202020204" pitchFamily="34" charset="0"/>
              <a:buChar char="•"/>
              <a:defRPr/>
            </a:pPr>
            <a:r>
              <a:rPr lang="ja-JP" altLang="en-US" sz="1600" b="1" u="sng" dirty="0">
                <a:solidFill>
                  <a:schemeClr val="tx1"/>
                </a:solidFill>
                <a:latin typeface="メイリオ" panose="020B0604030504040204" pitchFamily="50" charset="-128"/>
                <a:ea typeface="メイリオ" panose="020B0604030504040204" pitchFamily="50" charset="-128"/>
              </a:rPr>
              <a:t>自分の意見を言えるようになった</a:t>
            </a:r>
            <a:r>
              <a:rPr lang="ja-JP" altLang="en-US" sz="1600" b="1" dirty="0">
                <a:solidFill>
                  <a:schemeClr val="tx1"/>
                </a:solidFill>
                <a:latin typeface="メイリオ" panose="020B0604030504040204" pitchFamily="50" charset="-128"/>
                <a:ea typeface="メイリオ" panose="020B0604030504040204" pitchFamily="50" charset="-128"/>
              </a:rPr>
              <a:t>こと。</a:t>
            </a:r>
          </a:p>
          <a:p>
            <a:pPr marL="808038" lvl="1" indent="-171450">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もともとコミュ障でしたが、働く中で否が応でも様々な人と関わるので、問い合わせを受けたときの対応力は成長したかなと思います。</a:t>
            </a:r>
          </a:p>
        </p:txBody>
      </p:sp>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名工大に入って、成長を感じたこと（</a:t>
            </a:r>
            <a:r>
              <a:rPr lang="en-US" altLang="ja-JP" b="1" u="sng" dirty="0">
                <a:solidFill>
                  <a:schemeClr val="tx1"/>
                </a:solidFill>
                <a:latin typeface="メイリオ" panose="020B0604030504040204" pitchFamily="50" charset="-128"/>
                <a:ea typeface="メイリオ" panose="020B0604030504040204" pitchFamily="50" charset="-128"/>
              </a:rPr>
              <a:t>1/2</a:t>
            </a:r>
            <a:r>
              <a:rPr lang="ja-JP" altLang="en-US" b="1" u="sng" dirty="0">
                <a:solidFill>
                  <a:schemeClr val="tx1"/>
                </a:solidFill>
                <a:latin typeface="メイリオ" panose="020B0604030504040204" pitchFamily="50" charset="-128"/>
                <a:ea typeface="メイリオ" panose="020B0604030504040204" pitchFamily="50" charset="-128"/>
              </a:rPr>
              <a:t>）</a:t>
            </a:r>
            <a:endParaRPr lang="en-US" altLang="ja-JP" b="1" u="sng"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3612" y="908720"/>
            <a:ext cx="12192000" cy="369332"/>
          </a:xfrm>
          <a:prstGeom prst="rect">
            <a:avLst/>
          </a:prstGeom>
        </p:spPr>
        <p:txBody>
          <a:bodyPr wrap="square">
            <a:spAutoFit/>
          </a:bodyPr>
          <a:lstStyle/>
          <a:p>
            <a:pPr marL="285750" indent="-285750">
              <a:spcBef>
                <a:spcPct val="0"/>
              </a:spcBef>
              <a:buClrTx/>
              <a:buSzTx/>
              <a:buFont typeface="Arial" panose="020B0604020202020204" pitchFamily="34" charset="0"/>
              <a:buChar char="•"/>
            </a:pPr>
            <a:endParaRPr lang="ja-JP" altLang="en-US"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F0462499-C277-4D8D-BA26-6E00C56516D4}"/>
              </a:ext>
            </a:extLst>
          </p:cNvPr>
          <p:cNvSpPr txBox="1"/>
          <p:nvPr/>
        </p:nvSpPr>
        <p:spPr>
          <a:xfrm>
            <a:off x="7896200" y="1150092"/>
            <a:ext cx="2520279" cy="338554"/>
          </a:xfrm>
          <a:prstGeom prst="rect">
            <a:avLst/>
          </a:prstGeom>
          <a:noFill/>
        </p:spPr>
        <p:txBody>
          <a:bodyPr wrap="square" rtlCol="0">
            <a:spAutoFit/>
          </a:bodyPr>
          <a:lstStyle/>
          <a:p>
            <a:pPr algn="ctr"/>
            <a:r>
              <a:rPr kumimoji="1" lang="ja-JP" altLang="en-US" sz="1600" b="1" dirty="0">
                <a:latin typeface="メイリオ" panose="020B0604030504040204" pitchFamily="50" charset="-128"/>
                <a:ea typeface="メイリオ" panose="020B0604030504040204" pitchFamily="50" charset="-128"/>
              </a:rPr>
              <a:t>＜回答（一部抜粋）＞</a:t>
            </a:r>
          </a:p>
        </p:txBody>
      </p:sp>
      <p:sp>
        <p:nvSpPr>
          <p:cNvPr id="14" name="正方形/長方形 13">
            <a:extLst>
              <a:ext uri="{FF2B5EF4-FFF2-40B4-BE49-F238E27FC236}">
                <a16:creationId xmlns:a16="http://schemas.microsoft.com/office/drawing/2014/main" id="{3B62467F-FDD3-44B4-BCB4-E6F46B8AA411}"/>
              </a:ext>
            </a:extLst>
          </p:cNvPr>
          <p:cNvSpPr/>
          <p:nvPr/>
        </p:nvSpPr>
        <p:spPr>
          <a:xfrm>
            <a:off x="551385" y="946458"/>
            <a:ext cx="4464496" cy="807016"/>
          </a:xfrm>
          <a:prstGeom prst="rect">
            <a:avLst/>
          </a:prstGeom>
          <a:solidFill>
            <a:srgbClr val="084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u="sng" dirty="0">
                <a:latin typeface="メイリオ" panose="020B0604030504040204" pitchFamily="50" charset="-128"/>
                <a:ea typeface="メイリオ" panose="020B0604030504040204" pitchFamily="50" charset="-128"/>
              </a:rPr>
              <a:t>仕事に対する姿勢</a:t>
            </a:r>
          </a:p>
        </p:txBody>
      </p:sp>
      <p:sp>
        <p:nvSpPr>
          <p:cNvPr id="3" name="スライド番号プレースホルダー 2">
            <a:extLst>
              <a:ext uri="{FF2B5EF4-FFF2-40B4-BE49-F238E27FC236}">
                <a16:creationId xmlns:a16="http://schemas.microsoft.com/office/drawing/2014/main" id="{D7810074-F38C-4A3E-A318-FE7B90B3BE13}"/>
              </a:ext>
            </a:extLst>
          </p:cNvPr>
          <p:cNvSpPr>
            <a:spLocks noGrp="1"/>
          </p:cNvSpPr>
          <p:nvPr>
            <p:ph type="sldNum" sz="quarter" idx="12"/>
          </p:nvPr>
        </p:nvSpPr>
        <p:spPr/>
        <p:txBody>
          <a:bodyPr/>
          <a:lstStyle/>
          <a:p>
            <a:fld id="{4FAB73BC-B049-4115-A692-8D63A059BFB8}" type="slidenum">
              <a:rPr lang="en-US" smtClean="0"/>
              <a:t>10</a:t>
            </a:fld>
            <a:endParaRPr lang="en-US"/>
          </a:p>
        </p:txBody>
      </p:sp>
    </p:spTree>
    <p:extLst>
      <p:ext uri="{BB962C8B-B14F-4D97-AF65-F5344CB8AC3E}">
        <p14:creationId xmlns:p14="http://schemas.microsoft.com/office/powerpoint/2010/main" val="2784108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99C489F-98FA-49F7-A0BB-FE94A7186223}"/>
              </a:ext>
            </a:extLst>
          </p:cNvPr>
          <p:cNvSpPr/>
          <p:nvPr/>
        </p:nvSpPr>
        <p:spPr>
          <a:xfrm>
            <a:off x="556465" y="1753474"/>
            <a:ext cx="11084150" cy="4699862"/>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lvl="1" indent="-171450">
              <a:lnSpc>
                <a:spcPct val="150000"/>
              </a:lnSpc>
              <a:buFont typeface="Arial" panose="020B0604020202020204" pitchFamily="34" charset="0"/>
              <a:buChar char="•"/>
              <a:defRPr/>
            </a:pPr>
            <a:endParaRPr lang="en-US" altLang="ja-JP" sz="1600" b="1" dirty="0">
              <a:solidFill>
                <a:schemeClr val="tx1"/>
              </a:solidFill>
              <a:latin typeface="メイリオ" panose="020B0604030504040204" pitchFamily="50" charset="-128"/>
              <a:ea typeface="メイリオ" panose="020B0604030504040204" pitchFamily="50" charset="-128"/>
            </a:endParaRPr>
          </a:p>
          <a:p>
            <a:pPr marL="636588" lvl="1">
              <a:lnSpc>
                <a:spcPct val="150000"/>
              </a:lnSpc>
              <a:defRPr/>
            </a:pPr>
            <a:r>
              <a:rPr lang="ja-JP" altLang="en-US" sz="1600" b="1" dirty="0">
                <a:solidFill>
                  <a:schemeClr val="tx1"/>
                </a:solidFill>
                <a:latin typeface="メイリオ" panose="020B0604030504040204" pitchFamily="50" charset="-128"/>
                <a:ea typeface="メイリオ" panose="020B0604030504040204" pitchFamily="50" charset="-128"/>
              </a:rPr>
              <a:t>＜</a:t>
            </a:r>
            <a:r>
              <a:rPr lang="en-US" altLang="ja-JP" sz="1600" b="1" dirty="0">
                <a:solidFill>
                  <a:schemeClr val="tx1"/>
                </a:solidFill>
                <a:latin typeface="メイリオ" panose="020B0604030504040204" pitchFamily="50" charset="-128"/>
                <a:ea typeface="メイリオ" panose="020B0604030504040204" pitchFamily="50" charset="-128"/>
              </a:rPr>
              <a:t>PC</a:t>
            </a:r>
            <a:r>
              <a:rPr lang="ja-JP" altLang="en-US" sz="1600" b="1" dirty="0">
                <a:solidFill>
                  <a:schemeClr val="tx1"/>
                </a:solidFill>
                <a:latin typeface="メイリオ" panose="020B0604030504040204" pitchFamily="50" charset="-128"/>
                <a:ea typeface="メイリオ" panose="020B0604030504040204" pitchFamily="50" charset="-128"/>
              </a:rPr>
              <a:t>スキル＞</a:t>
            </a:r>
            <a:endParaRPr lang="en-US" altLang="ja-JP" sz="1600" b="1" dirty="0">
              <a:solidFill>
                <a:schemeClr val="tx1"/>
              </a:solidFill>
              <a:latin typeface="メイリオ" panose="020B0604030504040204" pitchFamily="50" charset="-128"/>
              <a:ea typeface="メイリオ" panose="020B0604030504040204" pitchFamily="50" charset="-128"/>
            </a:endParaRPr>
          </a:p>
          <a:p>
            <a:pPr marL="808038" lvl="1" indent="-171450">
              <a:lnSpc>
                <a:spcPct val="150000"/>
              </a:lnSpc>
              <a:buFont typeface="Arial" panose="020B0604020202020204" pitchFamily="34" charset="0"/>
              <a:buChar char="•"/>
              <a:defRPr/>
            </a:pPr>
            <a:r>
              <a:rPr lang="en-US" altLang="ja-JP" sz="1600" b="1" dirty="0">
                <a:solidFill>
                  <a:schemeClr val="tx1"/>
                </a:solidFill>
                <a:latin typeface="メイリオ" panose="020B0604030504040204" pitchFamily="50" charset="-128"/>
                <a:ea typeface="メイリオ" panose="020B0604030504040204" pitchFamily="50" charset="-128"/>
              </a:rPr>
              <a:t>WORD</a:t>
            </a:r>
            <a:r>
              <a:rPr lang="ja-JP" altLang="en-US" sz="1600" b="1" dirty="0" err="1">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エクセル等の知識がついた</a:t>
            </a:r>
          </a:p>
          <a:p>
            <a:pPr marL="808038" lvl="1" indent="-171450">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前職（市役所）の時はすでに組まれたエクセルデータをいじることが多かったですが、名工大に入ってから、自分で関数を入れたりピボットテーブルを組んだりと、一からデータを作成せねばならないので、</a:t>
            </a:r>
            <a:r>
              <a:rPr lang="en-US" altLang="ja-JP" sz="1600" b="1" dirty="0">
                <a:solidFill>
                  <a:schemeClr val="tx1"/>
                </a:solidFill>
                <a:latin typeface="メイリオ" panose="020B0604030504040204" pitchFamily="50" charset="-128"/>
                <a:ea typeface="メイリオ" panose="020B0604030504040204" pitchFamily="50" charset="-128"/>
              </a:rPr>
              <a:t>PC</a:t>
            </a:r>
            <a:r>
              <a:rPr lang="ja-JP" altLang="en-US" sz="1600" b="1" dirty="0">
                <a:solidFill>
                  <a:schemeClr val="tx1"/>
                </a:solidFill>
                <a:latin typeface="メイリオ" panose="020B0604030504040204" pitchFamily="50" charset="-128"/>
                <a:ea typeface="メイリオ" panose="020B0604030504040204" pitchFamily="50" charset="-128"/>
              </a:rPr>
              <a:t>スキルが格段に向上したと思います</a:t>
            </a:r>
          </a:p>
          <a:p>
            <a:pPr marL="808038" lvl="1" indent="-171450">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仕事のスキル面として、エクセルの技術が上がりました</a:t>
            </a:r>
          </a:p>
          <a:p>
            <a:pPr marL="808038" lvl="1" indent="-171450">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エクセルのスキルや会計の知識も付き、技術知識的にも成長したと感じます</a:t>
            </a:r>
          </a:p>
          <a:p>
            <a:pPr marL="636588" lvl="1">
              <a:lnSpc>
                <a:spcPct val="150000"/>
              </a:lnSpc>
              <a:defRPr/>
            </a:pPr>
            <a:r>
              <a:rPr lang="ja-JP" altLang="en-US" sz="1600" b="1" dirty="0">
                <a:solidFill>
                  <a:schemeClr val="tx1"/>
                </a:solidFill>
                <a:latin typeface="メイリオ" panose="020B0604030504040204" pitchFamily="50" charset="-128"/>
                <a:ea typeface="メイリオ" panose="020B0604030504040204" pitchFamily="50" charset="-128"/>
              </a:rPr>
              <a:t>＜言葉遣い・マナー＞</a:t>
            </a:r>
            <a:endParaRPr lang="en-US" altLang="ja-JP" sz="1600" b="1" dirty="0">
              <a:solidFill>
                <a:schemeClr val="tx1"/>
              </a:solidFill>
              <a:latin typeface="メイリオ" panose="020B0604030504040204" pitchFamily="50" charset="-128"/>
              <a:ea typeface="メイリオ" panose="020B0604030504040204" pitchFamily="50" charset="-128"/>
            </a:endParaRPr>
          </a:p>
          <a:p>
            <a:pPr marL="808038" lvl="1" indent="-171450">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社会人のマナーが身についた</a:t>
            </a:r>
          </a:p>
          <a:p>
            <a:pPr marL="808038" lvl="1" indent="-171450">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仕事の中で人とかかわることが増えたため、言葉遣いなど気を付けるようになった</a:t>
            </a:r>
          </a:p>
          <a:p>
            <a:pPr marL="636588" lvl="1">
              <a:lnSpc>
                <a:spcPct val="150000"/>
              </a:lnSpc>
              <a:defRPr/>
            </a:pPr>
            <a:r>
              <a:rPr lang="ja-JP" altLang="en-US" sz="1600" b="1" dirty="0">
                <a:solidFill>
                  <a:schemeClr val="tx1"/>
                </a:solidFill>
                <a:latin typeface="メイリオ" panose="020B0604030504040204" pitchFamily="50" charset="-128"/>
                <a:ea typeface="メイリオ" panose="020B0604030504040204" pitchFamily="50" charset="-128"/>
              </a:rPr>
              <a:t>＜その他＞</a:t>
            </a:r>
            <a:endParaRPr lang="en-US" altLang="ja-JP" sz="1600" b="1" dirty="0">
              <a:solidFill>
                <a:schemeClr val="tx1"/>
              </a:solidFill>
              <a:latin typeface="メイリオ" panose="020B0604030504040204" pitchFamily="50" charset="-128"/>
              <a:ea typeface="メイリオ" panose="020B0604030504040204" pitchFamily="50" charset="-128"/>
            </a:endParaRPr>
          </a:p>
          <a:p>
            <a:pPr marL="808038" lvl="1" indent="-171450">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所属部署が国際企画室なので英語にふれる機会が多く、英語スキルも養われているように感じています</a:t>
            </a:r>
          </a:p>
          <a:p>
            <a:pPr marL="808038" lvl="1" indent="-171450">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法律文書を読む機会が多く、読むコツがわかるようになってきたと思います</a:t>
            </a:r>
          </a:p>
          <a:p>
            <a:pPr marL="808038" lvl="1" indent="-171450">
              <a:lnSpc>
                <a:spcPct val="150000"/>
              </a:lnSpc>
              <a:buFont typeface="Arial" panose="020B0604020202020204" pitchFamily="34" charset="0"/>
              <a:buChar char="•"/>
              <a:defRPr/>
            </a:pPr>
            <a:endParaRPr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名工大に入って、成長を感じたこと（</a:t>
            </a:r>
            <a:r>
              <a:rPr lang="en-US" altLang="ja-JP" b="1" u="sng" dirty="0">
                <a:solidFill>
                  <a:schemeClr val="tx1"/>
                </a:solidFill>
                <a:latin typeface="メイリオ" panose="020B0604030504040204" pitchFamily="50" charset="-128"/>
                <a:ea typeface="メイリオ" panose="020B0604030504040204" pitchFamily="50" charset="-128"/>
              </a:rPr>
              <a:t>2/2</a:t>
            </a:r>
            <a:r>
              <a:rPr lang="ja-JP" altLang="en-US" b="1" u="sng" dirty="0">
                <a:solidFill>
                  <a:schemeClr val="tx1"/>
                </a:solidFill>
                <a:latin typeface="メイリオ" panose="020B0604030504040204" pitchFamily="50" charset="-128"/>
                <a:ea typeface="メイリオ" panose="020B0604030504040204" pitchFamily="50" charset="-128"/>
              </a:rPr>
              <a:t>）</a:t>
            </a:r>
            <a:endParaRPr lang="en-US" altLang="ja-JP" b="1" u="sng"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3612" y="908720"/>
            <a:ext cx="12192000" cy="369332"/>
          </a:xfrm>
          <a:prstGeom prst="rect">
            <a:avLst/>
          </a:prstGeom>
        </p:spPr>
        <p:txBody>
          <a:bodyPr wrap="square">
            <a:spAutoFit/>
          </a:bodyPr>
          <a:lstStyle/>
          <a:p>
            <a:pPr marL="285750" indent="-285750">
              <a:spcBef>
                <a:spcPct val="0"/>
              </a:spcBef>
              <a:buClrTx/>
              <a:buSzTx/>
              <a:buFont typeface="Arial" panose="020B0604020202020204" pitchFamily="34" charset="0"/>
              <a:buChar char="•"/>
            </a:pPr>
            <a:endParaRPr lang="ja-JP" altLang="en-US"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F0462499-C277-4D8D-BA26-6E00C56516D4}"/>
              </a:ext>
            </a:extLst>
          </p:cNvPr>
          <p:cNvSpPr txBox="1"/>
          <p:nvPr/>
        </p:nvSpPr>
        <p:spPr>
          <a:xfrm>
            <a:off x="7896200" y="1150092"/>
            <a:ext cx="2520279" cy="338554"/>
          </a:xfrm>
          <a:prstGeom prst="rect">
            <a:avLst/>
          </a:prstGeom>
          <a:noFill/>
        </p:spPr>
        <p:txBody>
          <a:bodyPr wrap="square" rtlCol="0">
            <a:spAutoFit/>
          </a:bodyPr>
          <a:lstStyle/>
          <a:p>
            <a:pPr algn="ctr"/>
            <a:r>
              <a:rPr kumimoji="1" lang="ja-JP" altLang="en-US" sz="1600" b="1" dirty="0">
                <a:latin typeface="メイリオ" panose="020B0604030504040204" pitchFamily="50" charset="-128"/>
                <a:ea typeface="メイリオ" panose="020B0604030504040204" pitchFamily="50" charset="-128"/>
              </a:rPr>
              <a:t>＜回答（一部抜粋）＞</a:t>
            </a:r>
          </a:p>
        </p:txBody>
      </p:sp>
      <p:sp>
        <p:nvSpPr>
          <p:cNvPr id="14" name="正方形/長方形 13">
            <a:extLst>
              <a:ext uri="{FF2B5EF4-FFF2-40B4-BE49-F238E27FC236}">
                <a16:creationId xmlns:a16="http://schemas.microsoft.com/office/drawing/2014/main" id="{3B62467F-FDD3-44B4-BCB4-E6F46B8AA411}"/>
              </a:ext>
            </a:extLst>
          </p:cNvPr>
          <p:cNvSpPr/>
          <p:nvPr/>
        </p:nvSpPr>
        <p:spPr>
          <a:xfrm>
            <a:off x="551385" y="950336"/>
            <a:ext cx="4464496" cy="807016"/>
          </a:xfrm>
          <a:prstGeom prst="rect">
            <a:avLst/>
          </a:prstGeom>
          <a:solidFill>
            <a:srgbClr val="084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u="sng" dirty="0">
                <a:latin typeface="メイリオ" panose="020B0604030504040204" pitchFamily="50" charset="-128"/>
                <a:ea typeface="メイリオ" panose="020B0604030504040204" pitchFamily="50" charset="-128"/>
              </a:rPr>
              <a:t>スキル</a:t>
            </a:r>
          </a:p>
        </p:txBody>
      </p:sp>
      <p:sp>
        <p:nvSpPr>
          <p:cNvPr id="3" name="スライド番号プレースホルダー 2">
            <a:extLst>
              <a:ext uri="{FF2B5EF4-FFF2-40B4-BE49-F238E27FC236}">
                <a16:creationId xmlns:a16="http://schemas.microsoft.com/office/drawing/2014/main" id="{DF96B480-6A14-4709-A1C6-CE81CD9381EF}"/>
              </a:ext>
            </a:extLst>
          </p:cNvPr>
          <p:cNvSpPr>
            <a:spLocks noGrp="1"/>
          </p:cNvSpPr>
          <p:nvPr>
            <p:ph type="sldNum" sz="quarter" idx="12"/>
          </p:nvPr>
        </p:nvSpPr>
        <p:spPr/>
        <p:txBody>
          <a:bodyPr/>
          <a:lstStyle/>
          <a:p>
            <a:fld id="{4FAB73BC-B049-4115-A692-8D63A059BFB8}" type="slidenum">
              <a:rPr lang="en-US" smtClean="0"/>
              <a:t>11</a:t>
            </a:fld>
            <a:endParaRPr lang="en-US"/>
          </a:p>
        </p:txBody>
      </p:sp>
    </p:spTree>
    <p:extLst>
      <p:ext uri="{BB962C8B-B14F-4D97-AF65-F5344CB8AC3E}">
        <p14:creationId xmlns:p14="http://schemas.microsoft.com/office/powerpoint/2010/main" val="301180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5"/>
          <p:cNvSpPr txBox="1">
            <a:spLocks noChangeArrowheads="1"/>
          </p:cNvSpPr>
          <p:nvPr/>
        </p:nvSpPr>
        <p:spPr bwMode="auto">
          <a:xfrm>
            <a:off x="335360" y="183380"/>
            <a:ext cx="11521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仕事を通じて今後実現したいこと（抜粋）</a:t>
            </a:r>
            <a:endParaRPr lang="en-US" altLang="ja-JP" b="1" u="sng" dirty="0">
              <a:solidFill>
                <a:srgbClr val="FF0000"/>
              </a:solidFill>
              <a:latin typeface="メイリオ" panose="020B0604030504040204" pitchFamily="50" charset="-128"/>
              <a:ea typeface="メイリオ" panose="020B0604030504040204" pitchFamily="50" charset="-128"/>
            </a:endParaRPr>
          </a:p>
          <a:p>
            <a:pPr algn="ctr">
              <a:spcBef>
                <a:spcPct val="0"/>
              </a:spcBef>
              <a:buClrTx/>
              <a:buSzTx/>
              <a:buNone/>
            </a:pPr>
            <a:endParaRPr lang="en-US" altLang="ja-JP" b="1" u="sng"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02004" y="1308763"/>
            <a:ext cx="12192000" cy="338554"/>
          </a:xfrm>
          <a:prstGeom prst="rect">
            <a:avLst/>
          </a:prstGeom>
        </p:spPr>
        <p:txBody>
          <a:bodyPr wrap="square">
            <a:spAutoFit/>
          </a:bodyPr>
          <a:lstStyle/>
          <a:p>
            <a:pPr marL="285750" indent="-285750">
              <a:spcBef>
                <a:spcPct val="0"/>
              </a:spcBef>
              <a:buClrTx/>
              <a:buSzTx/>
              <a:buFont typeface="Arial" panose="020B0604020202020204" pitchFamily="34" charset="0"/>
              <a:buChar char="•"/>
            </a:pPr>
            <a:endParaRPr lang="ja-JP" altLang="en-US" sz="16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E59D7975-E469-4527-B234-10497742D686}"/>
              </a:ext>
            </a:extLst>
          </p:cNvPr>
          <p:cNvSpPr/>
          <p:nvPr/>
        </p:nvSpPr>
        <p:spPr>
          <a:xfrm>
            <a:off x="183043" y="679183"/>
            <a:ext cx="2855950" cy="1428547"/>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具体的なことは思いつきませんが、自分の責任で何か完結させたり、新しいことを起こせる器量を身につけたいです。</a:t>
            </a:r>
          </a:p>
        </p:txBody>
      </p:sp>
      <p:sp>
        <p:nvSpPr>
          <p:cNvPr id="9" name="正方形/長方形 8">
            <a:extLst>
              <a:ext uri="{FF2B5EF4-FFF2-40B4-BE49-F238E27FC236}">
                <a16:creationId xmlns:a16="http://schemas.microsoft.com/office/drawing/2014/main" id="{E4B3E90B-4876-47F5-9F73-D07D6F3879D6}"/>
              </a:ext>
            </a:extLst>
          </p:cNvPr>
          <p:cNvSpPr/>
          <p:nvPr/>
        </p:nvSpPr>
        <p:spPr>
          <a:xfrm>
            <a:off x="183043" y="2201724"/>
            <a:ext cx="2840696" cy="1428547"/>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業務の無駄を排除し納得しながら仕事をして徹底したワークライフバランスを実現したい。</a:t>
            </a:r>
          </a:p>
        </p:txBody>
      </p:sp>
      <p:sp>
        <p:nvSpPr>
          <p:cNvPr id="13" name="正方形/長方形 12">
            <a:extLst>
              <a:ext uri="{FF2B5EF4-FFF2-40B4-BE49-F238E27FC236}">
                <a16:creationId xmlns:a16="http://schemas.microsoft.com/office/drawing/2014/main" id="{262B038B-B278-44B5-A859-69056B22FB9E}"/>
              </a:ext>
            </a:extLst>
          </p:cNvPr>
          <p:cNvSpPr/>
          <p:nvPr/>
        </p:nvSpPr>
        <p:spPr>
          <a:xfrm>
            <a:off x="204979" y="3724265"/>
            <a:ext cx="2840696" cy="1428547"/>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可能な限りさまざまな分野（業務）に跨って判断ができるようにしていく。</a:t>
            </a:r>
          </a:p>
        </p:txBody>
      </p:sp>
      <p:sp>
        <p:nvSpPr>
          <p:cNvPr id="17" name="正方形/長方形 16">
            <a:extLst>
              <a:ext uri="{FF2B5EF4-FFF2-40B4-BE49-F238E27FC236}">
                <a16:creationId xmlns:a16="http://schemas.microsoft.com/office/drawing/2014/main" id="{9A126951-BEE4-4567-8D02-6B677E82A278}"/>
              </a:ext>
            </a:extLst>
          </p:cNvPr>
          <p:cNvSpPr/>
          <p:nvPr/>
        </p:nvSpPr>
        <p:spPr>
          <a:xfrm>
            <a:off x="181175" y="5246807"/>
            <a:ext cx="2840696" cy="1428547"/>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業務について理解を深め、ミスをなくしたい。</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B4F93ED6-6753-4143-B684-00F2E2DB9D8E}"/>
              </a:ext>
            </a:extLst>
          </p:cNvPr>
          <p:cNvSpPr/>
          <p:nvPr/>
        </p:nvSpPr>
        <p:spPr>
          <a:xfrm>
            <a:off x="3135723" y="696122"/>
            <a:ext cx="2324621" cy="1428547"/>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相談しやすいと言われるような上司になりたいです。</a:t>
            </a:r>
          </a:p>
        </p:txBody>
      </p:sp>
      <p:sp>
        <p:nvSpPr>
          <p:cNvPr id="38" name="正方形/長方形 37">
            <a:extLst>
              <a:ext uri="{FF2B5EF4-FFF2-40B4-BE49-F238E27FC236}">
                <a16:creationId xmlns:a16="http://schemas.microsoft.com/office/drawing/2014/main" id="{2438A968-45F9-423A-9ED2-A152BFB9BAA9}"/>
              </a:ext>
            </a:extLst>
          </p:cNvPr>
          <p:cNvSpPr/>
          <p:nvPr/>
        </p:nvSpPr>
        <p:spPr>
          <a:xfrm>
            <a:off x="3128333" y="2213017"/>
            <a:ext cx="2312205" cy="1428547"/>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a:solidFill>
                  <a:schemeClr val="tx1"/>
                </a:solidFill>
                <a:latin typeface="メイリオ" panose="020B0604030504040204" pitchFamily="50" charset="-128"/>
                <a:ea typeface="メイリオ" panose="020B0604030504040204" pitchFamily="50" charset="-128"/>
              </a:rPr>
              <a:t>名工大を根底から少しでも支えられるようになりたいです。</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8492A4B7-AA5D-4D5C-A90E-D553535E1EF7}"/>
              </a:ext>
            </a:extLst>
          </p:cNvPr>
          <p:cNvSpPr/>
          <p:nvPr/>
        </p:nvSpPr>
        <p:spPr>
          <a:xfrm>
            <a:off x="3135723" y="3729912"/>
            <a:ext cx="2312205" cy="1428547"/>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自分で考えて行動できるようになりたいです。</a:t>
            </a:r>
          </a:p>
        </p:txBody>
      </p:sp>
      <p:sp>
        <p:nvSpPr>
          <p:cNvPr id="40" name="正方形/長方形 39">
            <a:extLst>
              <a:ext uri="{FF2B5EF4-FFF2-40B4-BE49-F238E27FC236}">
                <a16:creationId xmlns:a16="http://schemas.microsoft.com/office/drawing/2014/main" id="{A7E09106-3F3A-4123-8585-B6386E9CADE8}"/>
              </a:ext>
            </a:extLst>
          </p:cNvPr>
          <p:cNvSpPr/>
          <p:nvPr/>
        </p:nvSpPr>
        <p:spPr>
          <a:xfrm>
            <a:off x="3126465" y="5246807"/>
            <a:ext cx="2312205" cy="1428547"/>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よりよい教育現場の</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提供。</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仕事の効率化。</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47" name="正方形/長方形 46">
            <a:extLst>
              <a:ext uri="{FF2B5EF4-FFF2-40B4-BE49-F238E27FC236}">
                <a16:creationId xmlns:a16="http://schemas.microsoft.com/office/drawing/2014/main" id="{82835DCA-4A2B-4F41-B97A-173792DB4AEE}"/>
              </a:ext>
            </a:extLst>
          </p:cNvPr>
          <p:cNvSpPr/>
          <p:nvPr/>
        </p:nvSpPr>
        <p:spPr>
          <a:xfrm>
            <a:off x="5554219" y="696122"/>
            <a:ext cx="3446471" cy="1428547"/>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名工大に関する知識だけでなく、工学部や国立大学全般に関する知識も増やし、貢献できればと思います。</a:t>
            </a:r>
          </a:p>
        </p:txBody>
      </p:sp>
      <p:sp>
        <p:nvSpPr>
          <p:cNvPr id="48" name="正方形/長方形 47">
            <a:extLst>
              <a:ext uri="{FF2B5EF4-FFF2-40B4-BE49-F238E27FC236}">
                <a16:creationId xmlns:a16="http://schemas.microsoft.com/office/drawing/2014/main" id="{977DF34F-A973-4C14-851E-EFAD3A35A203}"/>
              </a:ext>
            </a:extLst>
          </p:cNvPr>
          <p:cNvSpPr/>
          <p:nvPr/>
        </p:nvSpPr>
        <p:spPr>
          <a:xfrm>
            <a:off x="5559256" y="2214148"/>
            <a:ext cx="3441434" cy="1428547"/>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自分の受け持つ仕事は従事者ではないと理解しにくい面があるため、今後業務をきちんと他者に説明できるくらいまで理解して、次の方への引継ぎ書類を分かりやすく作っていきたいと思っています。</a:t>
            </a:r>
          </a:p>
        </p:txBody>
      </p:sp>
      <p:sp>
        <p:nvSpPr>
          <p:cNvPr id="49" name="正方形/長方形 48">
            <a:extLst>
              <a:ext uri="{FF2B5EF4-FFF2-40B4-BE49-F238E27FC236}">
                <a16:creationId xmlns:a16="http://schemas.microsoft.com/office/drawing/2014/main" id="{25A4C206-4865-43A0-B572-700A8BF73DAC}"/>
              </a:ext>
            </a:extLst>
          </p:cNvPr>
          <p:cNvSpPr/>
          <p:nvPr/>
        </p:nvSpPr>
        <p:spPr>
          <a:xfrm>
            <a:off x="5566646" y="3732174"/>
            <a:ext cx="3441434" cy="1428547"/>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今は手元の仕事で精いっぱいですが、これから様々な課の仕事を経験して大学運営の知識をつけることで、大学全体を良くしていけるような提案を行いたいと思っています。</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50" name="正方形/長方形 49">
            <a:extLst>
              <a:ext uri="{FF2B5EF4-FFF2-40B4-BE49-F238E27FC236}">
                <a16:creationId xmlns:a16="http://schemas.microsoft.com/office/drawing/2014/main" id="{B7C0D287-2DBE-47DA-9AD4-8F23395B5025}"/>
              </a:ext>
            </a:extLst>
          </p:cNvPr>
          <p:cNvSpPr/>
          <p:nvPr/>
        </p:nvSpPr>
        <p:spPr>
          <a:xfrm>
            <a:off x="5548184" y="5250200"/>
            <a:ext cx="3459896" cy="1428547"/>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現在、上司や先輩職員の方々にサポートして頂き、業務を行うことが多いので、少しでも早く業務を覚えて自立することが現在の目標です。</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52" name="正方形/長方形 51">
            <a:extLst>
              <a:ext uri="{FF2B5EF4-FFF2-40B4-BE49-F238E27FC236}">
                <a16:creationId xmlns:a16="http://schemas.microsoft.com/office/drawing/2014/main" id="{FB3D60C3-C495-49A1-9B7E-3F0F6FD44510}"/>
              </a:ext>
            </a:extLst>
          </p:cNvPr>
          <p:cNvSpPr/>
          <p:nvPr/>
        </p:nvSpPr>
        <p:spPr>
          <a:xfrm>
            <a:off x="9094565" y="696121"/>
            <a:ext cx="2855950" cy="1428547"/>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無駄な仕事、無駄な手順を省き、業務をスリム化させたいです。</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CB032219-28EC-4A8A-9140-693721E58415}"/>
              </a:ext>
            </a:extLst>
          </p:cNvPr>
          <p:cNvSpPr/>
          <p:nvPr/>
        </p:nvSpPr>
        <p:spPr>
          <a:xfrm>
            <a:off x="9109819" y="2212316"/>
            <a:ext cx="2840696" cy="1428547"/>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（自分の係で）人の入れ替わりが起こった際に困らないような仕組みや資料を整えたい。</a:t>
            </a:r>
          </a:p>
        </p:txBody>
      </p:sp>
      <p:sp>
        <p:nvSpPr>
          <p:cNvPr id="54" name="正方形/長方形 53">
            <a:extLst>
              <a:ext uri="{FF2B5EF4-FFF2-40B4-BE49-F238E27FC236}">
                <a16:creationId xmlns:a16="http://schemas.microsoft.com/office/drawing/2014/main" id="{17EBF88E-D534-4166-88A1-FF561C7DB399}"/>
              </a:ext>
            </a:extLst>
          </p:cNvPr>
          <p:cNvSpPr/>
          <p:nvPr/>
        </p:nvSpPr>
        <p:spPr>
          <a:xfrm>
            <a:off x="9126798" y="3724264"/>
            <a:ext cx="2840696" cy="1428547"/>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正確に速くお仕事をして、この人なら安心だと思ってもらえるようになりたいです。小さなことでもムダを省いて超勤ゼロを目指しています。</a:t>
            </a:r>
            <a:endParaRPr kumimoji="1" lang="en-US" altLang="ja-JP" sz="1600" dirty="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65F07966-B558-4CDF-995C-27E22A995842}"/>
              </a:ext>
            </a:extLst>
          </p:cNvPr>
          <p:cNvSpPr/>
          <p:nvPr/>
        </p:nvSpPr>
        <p:spPr>
          <a:xfrm>
            <a:off x="9114375" y="5244708"/>
            <a:ext cx="2840696" cy="1428547"/>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a:solidFill>
                  <a:schemeClr val="tx1"/>
                </a:solidFill>
                <a:latin typeface="メイリオ" panose="020B0604030504040204" pitchFamily="50" charset="-128"/>
                <a:ea typeface="メイリオ" panose="020B0604030504040204" pitchFamily="50" charset="-128"/>
              </a:rPr>
              <a:t>八方美人な性格の改善。もっと自分の思うことをはっきり言えるようになること。</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8080F31-7435-413B-8DEC-8908B65CE19E}"/>
              </a:ext>
            </a:extLst>
          </p:cNvPr>
          <p:cNvSpPr>
            <a:spLocks noGrp="1"/>
          </p:cNvSpPr>
          <p:nvPr>
            <p:ph type="sldNum" sz="quarter" idx="12"/>
          </p:nvPr>
        </p:nvSpPr>
        <p:spPr/>
        <p:txBody>
          <a:bodyPr/>
          <a:lstStyle/>
          <a:p>
            <a:fld id="{4FAB73BC-B049-4115-A692-8D63A059BFB8}" type="slidenum">
              <a:rPr lang="en-US" smtClean="0"/>
              <a:t>12</a:t>
            </a:fld>
            <a:endParaRPr lang="en-US"/>
          </a:p>
        </p:txBody>
      </p:sp>
    </p:spTree>
    <p:extLst>
      <p:ext uri="{BB962C8B-B14F-4D97-AF65-F5344CB8AC3E}">
        <p14:creationId xmlns:p14="http://schemas.microsoft.com/office/powerpoint/2010/main" val="189710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入職前に必要だと思う知識・資格・スキル（</a:t>
            </a:r>
            <a:r>
              <a:rPr lang="en-US" altLang="ja-JP" b="1" u="sng" dirty="0">
                <a:solidFill>
                  <a:schemeClr val="tx1"/>
                </a:solidFill>
                <a:latin typeface="メイリオ" panose="020B0604030504040204" pitchFamily="50" charset="-128"/>
                <a:ea typeface="メイリオ" panose="020B0604030504040204" pitchFamily="50" charset="-128"/>
              </a:rPr>
              <a:t>1/4</a:t>
            </a:r>
            <a:r>
              <a:rPr lang="ja-JP" altLang="en-US" b="1" u="sng" dirty="0">
                <a:solidFill>
                  <a:schemeClr val="tx1"/>
                </a:solidFill>
                <a:latin typeface="メイリオ" panose="020B0604030504040204" pitchFamily="50" charset="-128"/>
                <a:ea typeface="メイリオ" panose="020B0604030504040204" pitchFamily="50" charset="-128"/>
              </a:rPr>
              <a:t>）</a:t>
            </a:r>
            <a:endParaRPr lang="en-US" altLang="ja-JP" b="1" u="sng"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3612" y="908720"/>
            <a:ext cx="12192000" cy="369332"/>
          </a:xfrm>
          <a:prstGeom prst="rect">
            <a:avLst/>
          </a:prstGeom>
        </p:spPr>
        <p:txBody>
          <a:bodyPr wrap="square">
            <a:spAutoFit/>
          </a:bodyPr>
          <a:lstStyle/>
          <a:p>
            <a:pPr marL="285750" indent="-285750">
              <a:spcBef>
                <a:spcPct val="0"/>
              </a:spcBef>
              <a:buClrTx/>
              <a:buSzTx/>
              <a:buFont typeface="Arial" panose="020B0604020202020204" pitchFamily="34" charset="0"/>
              <a:buChar char="•"/>
            </a:pPr>
            <a:endParaRPr lang="ja-JP" altLang="en-US"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65E9409-5D5C-45DB-AB84-4808B25D34DB}"/>
              </a:ext>
            </a:extLst>
          </p:cNvPr>
          <p:cNvSpPr txBox="1"/>
          <p:nvPr/>
        </p:nvSpPr>
        <p:spPr>
          <a:xfrm>
            <a:off x="500180" y="753473"/>
            <a:ext cx="11339496" cy="707886"/>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採用担当からは、入職後に学んでいけばよい旨をお伝えしていますが、実際のところ働いてから入職前にやっておけばよかったことを聞いてみました</a:t>
            </a:r>
            <a:r>
              <a:rPr kumimoji="1" lang="ja-JP" altLang="en-US" sz="1600" b="1" dirty="0">
                <a:latin typeface="メイリオ" panose="020B0604030504040204" pitchFamily="50" charset="-128"/>
                <a:ea typeface="メイリオ" panose="020B0604030504040204" pitchFamily="50" charset="-128"/>
              </a:rPr>
              <a:t>。</a:t>
            </a:r>
            <a:endParaRPr kumimoji="1" lang="en-US" altLang="ja-JP" sz="1600" b="1" dirty="0">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9B8198D0-23D0-490B-AAA9-77DBF91CB8E3}"/>
              </a:ext>
            </a:extLst>
          </p:cNvPr>
          <p:cNvSpPr/>
          <p:nvPr/>
        </p:nvSpPr>
        <p:spPr>
          <a:xfrm>
            <a:off x="4149648" y="1892911"/>
            <a:ext cx="7920000" cy="4320000"/>
          </a:xfrm>
          <a:prstGeom prst="rect">
            <a:avLst/>
          </a:prstGeom>
          <a:solidFill>
            <a:srgbClr val="084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latin typeface="メイリオ" panose="020B0604030504040204" pitchFamily="50" charset="-128"/>
                <a:ea typeface="メイリオ" panose="020B0604030504040204" pitchFamily="50" charset="-128"/>
              </a:rPr>
              <a:t>結果、</a:t>
            </a:r>
            <a:endParaRPr kumimoji="1" lang="en-US" altLang="ja-JP" sz="2400" b="1" dirty="0">
              <a:solidFill>
                <a:schemeClr val="bg1"/>
              </a:solidFill>
              <a:latin typeface="メイリオ" panose="020B0604030504040204" pitchFamily="50" charset="-128"/>
              <a:ea typeface="メイリオ" panose="020B0604030504040204" pitchFamily="50" charset="-128"/>
            </a:endParaRPr>
          </a:p>
          <a:p>
            <a:endParaRPr kumimoji="1" lang="en-US" altLang="ja-JP" sz="2400" b="1" dirty="0">
              <a:solidFill>
                <a:schemeClr val="bg1"/>
              </a:solidFill>
              <a:latin typeface="メイリオ" panose="020B0604030504040204" pitchFamily="50" charset="-128"/>
              <a:ea typeface="メイリオ" panose="020B0604030504040204" pitchFamily="50" charset="-128"/>
            </a:endParaRPr>
          </a:p>
          <a:p>
            <a:r>
              <a:rPr kumimoji="1" lang="en-US" altLang="ja-JP" sz="2400" b="1" u="sng" dirty="0">
                <a:solidFill>
                  <a:schemeClr val="bg1"/>
                </a:solidFill>
                <a:latin typeface="メイリオ" panose="020B0604030504040204" pitchFamily="50" charset="-128"/>
                <a:ea typeface="メイリオ" panose="020B0604030504040204" pitchFamily="50" charset="-128"/>
              </a:rPr>
              <a:t>PC</a:t>
            </a:r>
            <a:r>
              <a:rPr kumimoji="1" lang="ja-JP" altLang="en-US" sz="2400" b="1" u="sng" dirty="0">
                <a:solidFill>
                  <a:schemeClr val="bg1"/>
                </a:solidFill>
                <a:latin typeface="メイリオ" panose="020B0604030504040204" pitchFamily="50" charset="-128"/>
                <a:ea typeface="メイリオ" panose="020B0604030504040204" pitchFamily="50" charset="-128"/>
              </a:rPr>
              <a:t>スキル、英語</a:t>
            </a:r>
            <a:r>
              <a:rPr kumimoji="1" lang="ja-JP" altLang="en-US" sz="2400" b="1" dirty="0">
                <a:solidFill>
                  <a:schemeClr val="bg1"/>
                </a:solidFill>
                <a:latin typeface="メイリオ" panose="020B0604030504040204" pitchFamily="50" charset="-128"/>
                <a:ea typeface="メイリオ" panose="020B0604030504040204" pitchFamily="50" charset="-128"/>
              </a:rPr>
              <a:t>がそれぞれ</a:t>
            </a:r>
            <a:r>
              <a:rPr kumimoji="1" lang="en-US" altLang="ja-JP" sz="2400" b="1" dirty="0">
                <a:solidFill>
                  <a:schemeClr val="bg1"/>
                </a:solidFill>
                <a:latin typeface="メイリオ" panose="020B0604030504040204" pitchFamily="50" charset="-128"/>
                <a:ea typeface="メイリオ" panose="020B0604030504040204" pitchFamily="50" charset="-128"/>
              </a:rPr>
              <a:t>13</a:t>
            </a:r>
            <a:r>
              <a:rPr kumimoji="1" lang="ja-JP" altLang="en-US" sz="2400" b="1" dirty="0">
                <a:solidFill>
                  <a:schemeClr val="bg1"/>
                </a:solidFill>
                <a:latin typeface="メイリオ" panose="020B0604030504040204" pitchFamily="50" charset="-128"/>
                <a:ea typeface="メイリオ" panose="020B0604030504040204" pitchFamily="50" charset="-128"/>
              </a:rPr>
              <a:t>件、</a:t>
            </a:r>
            <a:r>
              <a:rPr kumimoji="1" lang="en-US" altLang="ja-JP" sz="2400" b="1" dirty="0">
                <a:solidFill>
                  <a:schemeClr val="bg1"/>
                </a:solidFill>
                <a:latin typeface="メイリオ" panose="020B0604030504040204" pitchFamily="50" charset="-128"/>
                <a:ea typeface="メイリオ" panose="020B0604030504040204" pitchFamily="50" charset="-128"/>
              </a:rPr>
              <a:t>12</a:t>
            </a:r>
            <a:r>
              <a:rPr kumimoji="1" lang="ja-JP" altLang="en-US" sz="2400" b="1" dirty="0">
                <a:solidFill>
                  <a:schemeClr val="bg1"/>
                </a:solidFill>
                <a:latin typeface="メイリオ" panose="020B0604030504040204" pitchFamily="50" charset="-128"/>
                <a:ea typeface="メイリオ" panose="020B0604030504040204" pitchFamily="50" charset="-128"/>
              </a:rPr>
              <a:t>件と多く</a:t>
            </a:r>
            <a:endParaRPr kumimoji="1" lang="en-US" altLang="ja-JP" sz="2400" b="1" dirty="0">
              <a:solidFill>
                <a:schemeClr val="bg1"/>
              </a:solidFill>
              <a:latin typeface="メイリオ" panose="020B0604030504040204" pitchFamily="50" charset="-128"/>
              <a:ea typeface="メイリオ" panose="020B0604030504040204" pitchFamily="50" charset="-128"/>
            </a:endParaRPr>
          </a:p>
          <a:p>
            <a:r>
              <a:rPr kumimoji="1" lang="ja-JP" altLang="en-US" sz="2400" b="1" dirty="0">
                <a:solidFill>
                  <a:schemeClr val="bg1"/>
                </a:solidFill>
                <a:latin typeface="メイリオ" panose="020B0604030504040204" pitchFamily="50" charset="-128"/>
                <a:ea typeface="メイリオ" panose="020B0604030504040204" pitchFamily="50" charset="-128"/>
              </a:rPr>
              <a:t>挙げられました。</a:t>
            </a:r>
            <a:endParaRPr kumimoji="1" lang="en-US" altLang="ja-JP" sz="2400" b="1" dirty="0">
              <a:solidFill>
                <a:schemeClr val="bg1"/>
              </a:solidFill>
              <a:latin typeface="メイリオ" panose="020B0604030504040204" pitchFamily="50" charset="-128"/>
              <a:ea typeface="メイリオ" panose="020B0604030504040204" pitchFamily="50" charset="-128"/>
            </a:endParaRPr>
          </a:p>
          <a:p>
            <a:r>
              <a:rPr kumimoji="1" lang="ja-JP" altLang="en-US" sz="2400" b="1" dirty="0">
                <a:solidFill>
                  <a:schemeClr val="bg1"/>
                </a:solidFill>
                <a:latin typeface="メイリオ" panose="020B0604030504040204" pitchFamily="50" charset="-128"/>
                <a:ea typeface="メイリオ" panose="020B0604030504040204" pitchFamily="50" charset="-128"/>
              </a:rPr>
              <a:t>次ページでそれぞれについての意見を記載します。</a:t>
            </a:r>
            <a:endParaRPr kumimoji="1" lang="en-US" altLang="ja-JP" sz="2400" b="1" dirty="0">
              <a:solidFill>
                <a:schemeClr val="bg1"/>
              </a:solidFill>
              <a:latin typeface="メイリオ" panose="020B0604030504040204" pitchFamily="50" charset="-128"/>
              <a:ea typeface="メイリオ" panose="020B0604030504040204" pitchFamily="50" charset="-128"/>
            </a:endParaRPr>
          </a:p>
          <a:p>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F99C140C-06FB-49E0-A66A-53D244560930}"/>
              </a:ext>
            </a:extLst>
          </p:cNvPr>
          <p:cNvSpPr>
            <a:spLocks noGrp="1"/>
          </p:cNvSpPr>
          <p:nvPr>
            <p:ph type="sldNum" sz="quarter" idx="12"/>
          </p:nvPr>
        </p:nvSpPr>
        <p:spPr/>
        <p:txBody>
          <a:bodyPr/>
          <a:lstStyle/>
          <a:p>
            <a:fld id="{4FAB73BC-B049-4115-A692-8D63A059BFB8}" type="slidenum">
              <a:rPr lang="en-US" smtClean="0"/>
              <a:t>13</a:t>
            </a:fld>
            <a:endParaRPr lang="en-US"/>
          </a:p>
        </p:txBody>
      </p:sp>
      <p:sp>
        <p:nvSpPr>
          <p:cNvPr id="12" name="正方形/長方形 11">
            <a:extLst>
              <a:ext uri="{FF2B5EF4-FFF2-40B4-BE49-F238E27FC236}">
                <a16:creationId xmlns:a16="http://schemas.microsoft.com/office/drawing/2014/main" id="{699C4FD0-7371-4E6A-891A-A50C92D9C5BE}"/>
              </a:ext>
            </a:extLst>
          </p:cNvPr>
          <p:cNvSpPr/>
          <p:nvPr/>
        </p:nvSpPr>
        <p:spPr>
          <a:xfrm>
            <a:off x="522384" y="3921195"/>
            <a:ext cx="965104" cy="386361"/>
          </a:xfrm>
          <a:prstGeom prst="rect">
            <a:avLst/>
          </a:prstGeom>
          <a:solidFill>
            <a:srgbClr val="084E8F"/>
          </a:solidFill>
          <a:ln>
            <a:solidFill>
              <a:srgbClr val="084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3D8A7FA-967C-4C1B-ADDA-FB3178FC9C5A}"/>
              </a:ext>
            </a:extLst>
          </p:cNvPr>
          <p:cNvSpPr/>
          <p:nvPr/>
        </p:nvSpPr>
        <p:spPr>
          <a:xfrm>
            <a:off x="335360" y="2204864"/>
            <a:ext cx="1152128" cy="386361"/>
          </a:xfrm>
          <a:prstGeom prst="rect">
            <a:avLst/>
          </a:prstGeom>
          <a:solidFill>
            <a:srgbClr val="084E8F"/>
          </a:solidFill>
          <a:ln>
            <a:solidFill>
              <a:srgbClr val="084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a:extLst>
              <a:ext uri="{FF2B5EF4-FFF2-40B4-BE49-F238E27FC236}">
                <a16:creationId xmlns:a16="http://schemas.microsoft.com/office/drawing/2014/main" id="{0FCF08B8-958A-4746-8CC8-EF70172FC741}"/>
              </a:ext>
            </a:extLst>
          </p:cNvPr>
          <p:cNvSpPr/>
          <p:nvPr/>
        </p:nvSpPr>
        <p:spPr>
          <a:xfrm rot="5400000">
            <a:off x="3467708" y="2290032"/>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096DA48E-C0AD-4325-B879-EB290E732BC6}"/>
              </a:ext>
            </a:extLst>
          </p:cNvPr>
          <p:cNvSpPr/>
          <p:nvPr/>
        </p:nvSpPr>
        <p:spPr>
          <a:xfrm>
            <a:off x="522384" y="5637102"/>
            <a:ext cx="965104" cy="386361"/>
          </a:xfrm>
          <a:prstGeom prst="rect">
            <a:avLst/>
          </a:prstGeom>
          <a:solidFill>
            <a:srgbClr val="084E8F"/>
          </a:solidFill>
          <a:ln>
            <a:solidFill>
              <a:srgbClr val="084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グラフ 15">
            <a:extLst>
              <a:ext uri="{FF2B5EF4-FFF2-40B4-BE49-F238E27FC236}">
                <a16:creationId xmlns:a16="http://schemas.microsoft.com/office/drawing/2014/main" id="{124C697A-83C3-4B15-BE68-D9F331D3122B}"/>
              </a:ext>
            </a:extLst>
          </p:cNvPr>
          <p:cNvGraphicFramePr/>
          <p:nvPr>
            <p:extLst>
              <p:ext uri="{D42A27DB-BD31-4B8C-83A1-F6EECF244321}">
                <p14:modId xmlns:p14="http://schemas.microsoft.com/office/powerpoint/2010/main" val="3561143837"/>
              </p:ext>
            </p:extLst>
          </p:nvPr>
        </p:nvGraphicFramePr>
        <p:xfrm>
          <a:off x="185528" y="1416552"/>
          <a:ext cx="3534208" cy="5441448"/>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a:extLst>
              <a:ext uri="{FF2B5EF4-FFF2-40B4-BE49-F238E27FC236}">
                <a16:creationId xmlns:a16="http://schemas.microsoft.com/office/drawing/2014/main" id="{64B1F67D-5DAC-4E17-AE47-3263C74DF4AF}"/>
              </a:ext>
            </a:extLst>
          </p:cNvPr>
          <p:cNvSpPr/>
          <p:nvPr/>
        </p:nvSpPr>
        <p:spPr>
          <a:xfrm>
            <a:off x="227348" y="1552923"/>
            <a:ext cx="3384376" cy="38636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460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53D84341-95AD-4AEE-BD35-120518DBFACB}"/>
              </a:ext>
            </a:extLst>
          </p:cNvPr>
          <p:cNvSpPr/>
          <p:nvPr/>
        </p:nvSpPr>
        <p:spPr>
          <a:xfrm>
            <a:off x="522384" y="3921195"/>
            <a:ext cx="965104" cy="386361"/>
          </a:xfrm>
          <a:prstGeom prst="rect">
            <a:avLst/>
          </a:prstGeom>
          <a:solidFill>
            <a:srgbClr val="084E8F"/>
          </a:solidFill>
          <a:ln>
            <a:solidFill>
              <a:srgbClr val="084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7678E53-BE69-4830-8795-3B52BE6AD832}"/>
              </a:ext>
            </a:extLst>
          </p:cNvPr>
          <p:cNvSpPr/>
          <p:nvPr/>
        </p:nvSpPr>
        <p:spPr>
          <a:xfrm>
            <a:off x="335360" y="2204864"/>
            <a:ext cx="1152128" cy="386361"/>
          </a:xfrm>
          <a:prstGeom prst="rect">
            <a:avLst/>
          </a:prstGeom>
          <a:solidFill>
            <a:srgbClr val="084E8F"/>
          </a:solidFill>
          <a:ln>
            <a:solidFill>
              <a:srgbClr val="084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入職前に必要だと思う知識・資格・スキル（</a:t>
            </a:r>
            <a:r>
              <a:rPr lang="en-US" altLang="ja-JP" b="1" u="sng" dirty="0">
                <a:solidFill>
                  <a:schemeClr val="tx1"/>
                </a:solidFill>
                <a:latin typeface="メイリオ" panose="020B0604030504040204" pitchFamily="50" charset="-128"/>
                <a:ea typeface="メイリオ" panose="020B0604030504040204" pitchFamily="50" charset="-128"/>
              </a:rPr>
              <a:t>2/4</a:t>
            </a:r>
            <a:r>
              <a:rPr lang="ja-JP" altLang="en-US" b="1" u="sng" dirty="0">
                <a:solidFill>
                  <a:schemeClr val="tx1"/>
                </a:solidFill>
                <a:latin typeface="メイリオ" panose="020B0604030504040204" pitchFamily="50" charset="-128"/>
                <a:ea typeface="メイリオ" panose="020B0604030504040204" pitchFamily="50" charset="-128"/>
              </a:rPr>
              <a:t>）</a:t>
            </a:r>
            <a:endParaRPr lang="en-US" altLang="ja-JP" b="1" u="sng"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3612" y="908720"/>
            <a:ext cx="12192000" cy="369332"/>
          </a:xfrm>
          <a:prstGeom prst="rect">
            <a:avLst/>
          </a:prstGeom>
        </p:spPr>
        <p:txBody>
          <a:bodyPr wrap="square">
            <a:spAutoFit/>
          </a:bodyPr>
          <a:lstStyle/>
          <a:p>
            <a:pPr marL="285750" indent="-285750">
              <a:spcBef>
                <a:spcPct val="0"/>
              </a:spcBef>
              <a:buClrTx/>
              <a:buSzTx/>
              <a:buFont typeface="Arial" panose="020B0604020202020204" pitchFamily="34" charset="0"/>
              <a:buChar char="•"/>
            </a:pPr>
            <a:endParaRPr lang="ja-JP" altLang="en-US"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65E9409-5D5C-45DB-AB84-4808B25D34DB}"/>
              </a:ext>
            </a:extLst>
          </p:cNvPr>
          <p:cNvSpPr txBox="1"/>
          <p:nvPr/>
        </p:nvSpPr>
        <p:spPr>
          <a:xfrm>
            <a:off x="947428" y="671621"/>
            <a:ext cx="10297144" cy="338554"/>
          </a:xfrm>
          <a:prstGeom prst="rect">
            <a:avLst/>
          </a:prstGeom>
          <a:noFill/>
        </p:spPr>
        <p:txBody>
          <a:bodyPr wrap="square" rtlCol="0">
            <a:spAutoFit/>
          </a:bodyPr>
          <a:lstStyle/>
          <a:p>
            <a:r>
              <a:rPr kumimoji="1" lang="en-US" altLang="ja-JP" sz="1600" b="1" dirty="0">
                <a:latin typeface="メイリオ" panose="020B0604030504040204" pitchFamily="50" charset="-128"/>
                <a:ea typeface="メイリオ" panose="020B0604030504040204" pitchFamily="50" charset="-128"/>
              </a:rPr>
              <a:t>※</a:t>
            </a:r>
            <a:r>
              <a:rPr kumimoji="1" lang="ja-JP" altLang="en-US" sz="1600" b="1" dirty="0">
                <a:latin typeface="メイリオ" panose="020B0604030504040204" pitchFamily="50" charset="-128"/>
                <a:ea typeface="メイリオ" panose="020B0604030504040204" pitchFamily="50" charset="-128"/>
              </a:rPr>
              <a:t>　</a:t>
            </a:r>
            <a:r>
              <a:rPr kumimoji="1" lang="ja-JP" altLang="en-US" sz="1600" b="1" u="sng" dirty="0">
                <a:latin typeface="メイリオ" panose="020B0604030504040204" pitchFamily="50" charset="-128"/>
                <a:ea typeface="メイリオ" panose="020B0604030504040204" pitchFamily="50" charset="-128"/>
              </a:rPr>
              <a:t>自由記述から集計</a:t>
            </a:r>
            <a:r>
              <a:rPr kumimoji="1" lang="ja-JP" altLang="en-US" sz="1600" b="1" dirty="0">
                <a:latin typeface="メイリオ" panose="020B0604030504040204" pitchFamily="50" charset="-128"/>
                <a:ea typeface="メイリオ" panose="020B0604030504040204" pitchFamily="50" charset="-128"/>
              </a:rPr>
              <a:t>（複数回答の場合は別項目として集計）</a:t>
            </a:r>
          </a:p>
        </p:txBody>
      </p:sp>
      <p:sp>
        <p:nvSpPr>
          <p:cNvPr id="10" name="二等辺三角形 9">
            <a:extLst>
              <a:ext uri="{FF2B5EF4-FFF2-40B4-BE49-F238E27FC236}">
                <a16:creationId xmlns:a16="http://schemas.microsoft.com/office/drawing/2014/main" id="{20870CA2-BED7-4F77-934E-EC5CEE3C8F45}"/>
              </a:ext>
            </a:extLst>
          </p:cNvPr>
          <p:cNvSpPr/>
          <p:nvPr/>
        </p:nvSpPr>
        <p:spPr>
          <a:xfrm rot="5400000">
            <a:off x="3467708" y="2290032"/>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C99C489F-98FA-49F7-A0BB-FE94A7186223}"/>
              </a:ext>
            </a:extLst>
          </p:cNvPr>
          <p:cNvSpPr/>
          <p:nvPr/>
        </p:nvSpPr>
        <p:spPr>
          <a:xfrm>
            <a:off x="4131960" y="1746853"/>
            <a:ext cx="7920000" cy="4320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0838" indent="-171450">
              <a:lnSpc>
                <a:spcPct val="150000"/>
              </a:lnSpc>
              <a:buFont typeface="Arial" panose="020B0604020202020204" pitchFamily="34" charset="0"/>
              <a:buChar char="•"/>
              <a:defRPr/>
            </a:pPr>
            <a:r>
              <a:rPr lang="en-US" altLang="ja-JP" sz="1600" b="1" dirty="0">
                <a:solidFill>
                  <a:schemeClr val="tx1"/>
                </a:solidFill>
                <a:latin typeface="メイリオ" panose="020B0604030504040204" pitchFamily="50" charset="-128"/>
                <a:ea typeface="メイリオ" panose="020B0604030504040204" pitchFamily="50" charset="-128"/>
              </a:rPr>
              <a:t>WORD</a:t>
            </a:r>
            <a:r>
              <a:rPr lang="ja-JP" altLang="en-US" sz="1600" b="1" dirty="0" err="1">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エクセル等パソコン関係の知識。</a:t>
            </a:r>
          </a:p>
          <a:p>
            <a:pPr marL="350838" indent="-171450" algn="just">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必ずやっておくべきことはないが、パソコンに慣れておくといいかも。</a:t>
            </a:r>
          </a:p>
          <a:p>
            <a:pPr marL="350838" indent="-171450" algn="just">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パソコンの基本的なスキルは必須だと感じます。特にエクセルにおいては単にいくつか関数を使えるだけでなく必要としている処理に応じて機能を自分でインターネット等で検索して対応する能力</a:t>
            </a:r>
          </a:p>
          <a:p>
            <a:pPr marL="350838" indent="-171450" algn="just">
              <a:lnSpc>
                <a:spcPct val="150000"/>
              </a:lnSpc>
              <a:buFont typeface="Arial" panose="020B0604020202020204" pitchFamily="34" charset="0"/>
              <a:buChar char="•"/>
              <a:defRPr/>
            </a:pPr>
            <a:r>
              <a:rPr lang="en-US" altLang="ja-JP" sz="1600" b="1" dirty="0">
                <a:solidFill>
                  <a:schemeClr val="tx1"/>
                </a:solidFill>
                <a:latin typeface="メイリオ" panose="020B0604030504040204" pitchFamily="50" charset="-128"/>
                <a:ea typeface="メイリオ" panose="020B0604030504040204" pitchFamily="50" charset="-128"/>
              </a:rPr>
              <a:t>Excel</a:t>
            </a:r>
            <a:r>
              <a:rPr lang="ja-JP" altLang="en-US" sz="1600" b="1" dirty="0">
                <a:solidFill>
                  <a:schemeClr val="tx1"/>
                </a:solidFill>
                <a:latin typeface="メイリオ" panose="020B0604030504040204" pitchFamily="50" charset="-128"/>
                <a:ea typeface="メイリオ" panose="020B0604030504040204" pitchFamily="50" charset="-128"/>
              </a:rPr>
              <a:t>の知識（</a:t>
            </a:r>
            <a:r>
              <a:rPr lang="en-US" altLang="ja-JP" sz="1600" b="1" dirty="0">
                <a:solidFill>
                  <a:schemeClr val="tx1"/>
                </a:solidFill>
                <a:latin typeface="メイリオ" panose="020B0604030504040204" pitchFamily="50" charset="-128"/>
                <a:ea typeface="メイリオ" panose="020B0604030504040204" pitchFamily="50" charset="-128"/>
              </a:rPr>
              <a:t>VLOOKUP</a:t>
            </a:r>
            <a:r>
              <a:rPr lang="ja-JP" altLang="en-US" sz="1600" b="1" dirty="0">
                <a:solidFill>
                  <a:schemeClr val="tx1"/>
                </a:solidFill>
                <a:latin typeface="メイリオ" panose="020B0604030504040204" pitchFamily="50" charset="-128"/>
                <a:ea typeface="メイリオ" panose="020B0604030504040204" pitchFamily="50" charset="-128"/>
              </a:rPr>
              <a:t>ができる程度）</a:t>
            </a:r>
          </a:p>
          <a:p>
            <a:pPr marL="350838" indent="-171450" algn="just">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事務作業が多いため、情報処理についてもっと学んでおけば生かすことができたと感じた。</a:t>
            </a:r>
          </a:p>
          <a:p>
            <a:pPr marL="350838" indent="-171450" algn="just">
              <a:lnSpc>
                <a:spcPct val="150000"/>
              </a:lnSpc>
              <a:buFont typeface="Arial" panose="020B0604020202020204" pitchFamily="34" charset="0"/>
              <a:buChar char="•"/>
              <a:defRPr/>
            </a:pPr>
            <a:r>
              <a:rPr lang="en-US" altLang="ja-JP" sz="1600" b="1" dirty="0">
                <a:solidFill>
                  <a:schemeClr val="tx1"/>
                </a:solidFill>
                <a:latin typeface="メイリオ" panose="020B0604030504040204" pitchFamily="50" charset="-128"/>
                <a:ea typeface="メイリオ" panose="020B0604030504040204" pitchFamily="50" charset="-128"/>
              </a:rPr>
              <a:t>PC</a:t>
            </a:r>
            <a:r>
              <a:rPr lang="ja-JP" altLang="en-US" sz="1600" b="1" dirty="0" err="1">
                <a:solidFill>
                  <a:schemeClr val="tx1"/>
                </a:solidFill>
                <a:latin typeface="メイリオ" panose="020B0604030504040204" pitchFamily="50" charset="-128"/>
                <a:ea typeface="メイリオ" panose="020B0604030504040204" pitchFamily="50" charset="-128"/>
              </a:rPr>
              <a:t>での</a:t>
            </a:r>
            <a:r>
              <a:rPr lang="ja-JP" altLang="en-US" sz="1600" b="1" dirty="0">
                <a:solidFill>
                  <a:schemeClr val="tx1"/>
                </a:solidFill>
                <a:latin typeface="メイリオ" panose="020B0604030504040204" pitchFamily="50" charset="-128"/>
                <a:ea typeface="メイリオ" panose="020B0604030504040204" pitchFamily="50" charset="-128"/>
              </a:rPr>
              <a:t>業務が多いため、</a:t>
            </a:r>
            <a:r>
              <a:rPr lang="en-US" altLang="ja-JP" sz="1600" b="1" dirty="0">
                <a:solidFill>
                  <a:schemeClr val="tx1"/>
                </a:solidFill>
                <a:latin typeface="メイリオ" panose="020B0604030504040204" pitchFamily="50" charset="-128"/>
                <a:ea typeface="メイリオ" panose="020B0604030504040204" pitchFamily="50" charset="-128"/>
              </a:rPr>
              <a:t>PC</a:t>
            </a:r>
            <a:r>
              <a:rPr lang="ja-JP" altLang="en-US" sz="1600" b="1" dirty="0">
                <a:solidFill>
                  <a:schemeClr val="tx1"/>
                </a:solidFill>
                <a:latin typeface="メイリオ" panose="020B0604030504040204" pitchFamily="50" charset="-128"/>
                <a:ea typeface="メイリオ" panose="020B0604030504040204" pitchFamily="50" charset="-128"/>
              </a:rPr>
              <a:t>スキル（特に</a:t>
            </a:r>
            <a:r>
              <a:rPr lang="en-US" altLang="ja-JP" sz="1600" b="1" dirty="0">
                <a:solidFill>
                  <a:schemeClr val="tx1"/>
                </a:solidFill>
                <a:latin typeface="メイリオ" panose="020B0604030504040204" pitchFamily="50" charset="-128"/>
                <a:ea typeface="メイリオ" panose="020B0604030504040204" pitchFamily="50" charset="-128"/>
              </a:rPr>
              <a:t>Microsoft</a:t>
            </a:r>
            <a:r>
              <a:rPr lang="ja-JP" altLang="en-US" sz="1600" b="1" dirty="0">
                <a:solidFill>
                  <a:schemeClr val="tx1"/>
                </a:solidFill>
                <a:latin typeface="メイリオ" panose="020B0604030504040204" pitchFamily="50" charset="-128"/>
                <a:ea typeface="メイリオ" panose="020B0604030504040204" pitchFamily="50" charset="-128"/>
              </a:rPr>
              <a:t>の</a:t>
            </a:r>
            <a:r>
              <a:rPr lang="en-US" altLang="ja-JP" sz="1600" b="1" dirty="0">
                <a:solidFill>
                  <a:schemeClr val="tx1"/>
                </a:solidFill>
                <a:latin typeface="メイリオ" panose="020B0604030504040204" pitchFamily="50" charset="-128"/>
                <a:ea typeface="メイリオ" panose="020B0604030504040204" pitchFamily="50" charset="-128"/>
              </a:rPr>
              <a:t>Word</a:t>
            </a:r>
            <a:r>
              <a:rPr lang="ja-JP" altLang="en-US" sz="1600" b="1" dirty="0" err="1">
                <a:solidFill>
                  <a:schemeClr val="tx1"/>
                </a:solidFill>
                <a:latin typeface="メイリオ" panose="020B0604030504040204" pitchFamily="50" charset="-128"/>
                <a:ea typeface="メイリオ" panose="020B0604030504040204" pitchFamily="50" charset="-128"/>
              </a:rPr>
              <a:t>、</a:t>
            </a:r>
            <a:r>
              <a:rPr lang="en-US" altLang="ja-JP" sz="1600" b="1" dirty="0">
                <a:solidFill>
                  <a:schemeClr val="tx1"/>
                </a:solidFill>
                <a:latin typeface="メイリオ" panose="020B0604030504040204" pitchFamily="50" charset="-128"/>
                <a:ea typeface="メイリオ" panose="020B0604030504040204" pitchFamily="50" charset="-128"/>
              </a:rPr>
              <a:t>Excel</a:t>
            </a:r>
            <a:r>
              <a:rPr lang="ja-JP" altLang="en-US" sz="1600" b="1" dirty="0" err="1">
                <a:solidFill>
                  <a:schemeClr val="tx1"/>
                </a:solidFill>
                <a:latin typeface="メイリオ" panose="020B0604030504040204" pitchFamily="50" charset="-128"/>
                <a:ea typeface="メイリオ" panose="020B0604030504040204" pitchFamily="50" charset="-128"/>
              </a:rPr>
              <a:t>、</a:t>
            </a:r>
            <a:r>
              <a:rPr lang="en-US" altLang="ja-JP" sz="1600" b="1" dirty="0">
                <a:solidFill>
                  <a:schemeClr val="tx1"/>
                </a:solidFill>
                <a:latin typeface="メイリオ" panose="020B0604030504040204" pitchFamily="50" charset="-128"/>
                <a:ea typeface="メイリオ" panose="020B0604030504040204" pitchFamily="50" charset="-128"/>
              </a:rPr>
              <a:t>PowerPoint</a:t>
            </a:r>
            <a:r>
              <a:rPr lang="ja-JP" altLang="en-US" sz="1600" b="1" dirty="0">
                <a:solidFill>
                  <a:schemeClr val="tx1"/>
                </a:solidFill>
                <a:latin typeface="メイリオ" panose="020B0604030504040204" pitchFamily="50" charset="-128"/>
                <a:ea typeface="メイリオ" panose="020B0604030504040204" pitchFamily="50" charset="-128"/>
              </a:rPr>
              <a:t>）があると役に立つと思いました。</a:t>
            </a:r>
          </a:p>
        </p:txBody>
      </p:sp>
      <p:sp>
        <p:nvSpPr>
          <p:cNvPr id="16" name="テキスト ボックス 15">
            <a:extLst>
              <a:ext uri="{FF2B5EF4-FFF2-40B4-BE49-F238E27FC236}">
                <a16:creationId xmlns:a16="http://schemas.microsoft.com/office/drawing/2014/main" id="{F0462499-C277-4D8D-BA26-6E00C56516D4}"/>
              </a:ext>
            </a:extLst>
          </p:cNvPr>
          <p:cNvSpPr txBox="1"/>
          <p:nvPr/>
        </p:nvSpPr>
        <p:spPr>
          <a:xfrm>
            <a:off x="6809076" y="1158137"/>
            <a:ext cx="2520279" cy="338554"/>
          </a:xfrm>
          <a:prstGeom prst="rect">
            <a:avLst/>
          </a:prstGeom>
          <a:noFill/>
        </p:spPr>
        <p:txBody>
          <a:bodyPr wrap="square" rtlCol="0">
            <a:spAutoFit/>
          </a:bodyPr>
          <a:lstStyle/>
          <a:p>
            <a:pPr algn="ctr"/>
            <a:r>
              <a:rPr kumimoji="1" lang="ja-JP" altLang="en-US" sz="1600" b="1" dirty="0">
                <a:latin typeface="メイリオ" panose="020B0604030504040204" pitchFamily="50" charset="-128"/>
                <a:ea typeface="メイリオ" panose="020B0604030504040204" pitchFamily="50" charset="-128"/>
              </a:rPr>
              <a:t>＜回答（一部抜粋）＞</a:t>
            </a:r>
          </a:p>
        </p:txBody>
      </p:sp>
      <p:sp>
        <p:nvSpPr>
          <p:cNvPr id="20" name="正方形/長方形 19">
            <a:extLst>
              <a:ext uri="{FF2B5EF4-FFF2-40B4-BE49-F238E27FC236}">
                <a16:creationId xmlns:a16="http://schemas.microsoft.com/office/drawing/2014/main" id="{D623E10E-D341-48AB-86D1-FBBFD63B116D}"/>
              </a:ext>
            </a:extLst>
          </p:cNvPr>
          <p:cNvSpPr/>
          <p:nvPr/>
        </p:nvSpPr>
        <p:spPr>
          <a:xfrm>
            <a:off x="522384" y="5637102"/>
            <a:ext cx="965104" cy="386361"/>
          </a:xfrm>
          <a:prstGeom prst="rect">
            <a:avLst/>
          </a:prstGeom>
          <a:solidFill>
            <a:srgbClr val="084E8F"/>
          </a:solidFill>
          <a:ln>
            <a:solidFill>
              <a:srgbClr val="084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グラフ 6">
            <a:extLst>
              <a:ext uri="{FF2B5EF4-FFF2-40B4-BE49-F238E27FC236}">
                <a16:creationId xmlns:a16="http://schemas.microsoft.com/office/drawing/2014/main" id="{67151776-D161-4327-BCD9-E6933CD38E6C}"/>
              </a:ext>
            </a:extLst>
          </p:cNvPr>
          <p:cNvGraphicFramePr/>
          <p:nvPr>
            <p:extLst>
              <p:ext uri="{D42A27DB-BD31-4B8C-83A1-F6EECF244321}">
                <p14:modId xmlns:p14="http://schemas.microsoft.com/office/powerpoint/2010/main" val="1162749769"/>
              </p:ext>
            </p:extLst>
          </p:nvPr>
        </p:nvGraphicFramePr>
        <p:xfrm>
          <a:off x="185528" y="1416552"/>
          <a:ext cx="3534208" cy="5441448"/>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a:extLst>
              <a:ext uri="{FF2B5EF4-FFF2-40B4-BE49-F238E27FC236}">
                <a16:creationId xmlns:a16="http://schemas.microsoft.com/office/drawing/2014/main" id="{EF5882D2-3512-4FBE-B4C9-39A700B1BE45}"/>
              </a:ext>
            </a:extLst>
          </p:cNvPr>
          <p:cNvSpPr/>
          <p:nvPr/>
        </p:nvSpPr>
        <p:spPr>
          <a:xfrm>
            <a:off x="335360" y="2924943"/>
            <a:ext cx="3384376" cy="37965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FD6155A1-E1AF-4AA0-B339-43666758B15D}"/>
              </a:ext>
            </a:extLst>
          </p:cNvPr>
          <p:cNvSpPr>
            <a:spLocks noGrp="1"/>
          </p:cNvSpPr>
          <p:nvPr>
            <p:ph type="sldNum" sz="quarter" idx="12"/>
          </p:nvPr>
        </p:nvSpPr>
        <p:spPr/>
        <p:txBody>
          <a:bodyPr/>
          <a:lstStyle/>
          <a:p>
            <a:fld id="{4FAB73BC-B049-4115-A692-8D63A059BFB8}" type="slidenum">
              <a:rPr lang="en-US" smtClean="0"/>
              <a:t>14</a:t>
            </a:fld>
            <a:endParaRPr lang="en-US"/>
          </a:p>
        </p:txBody>
      </p:sp>
      <p:sp>
        <p:nvSpPr>
          <p:cNvPr id="14" name="正方形/長方形 13">
            <a:extLst>
              <a:ext uri="{FF2B5EF4-FFF2-40B4-BE49-F238E27FC236}">
                <a16:creationId xmlns:a16="http://schemas.microsoft.com/office/drawing/2014/main" id="{D3E92FB9-E1EF-49E2-AB4B-6493B78BAD0A}"/>
              </a:ext>
            </a:extLst>
          </p:cNvPr>
          <p:cNvSpPr/>
          <p:nvPr/>
        </p:nvSpPr>
        <p:spPr>
          <a:xfrm>
            <a:off x="227348" y="1552923"/>
            <a:ext cx="3384376" cy="38636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1739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53D84341-95AD-4AEE-BD35-120518DBFACB}"/>
              </a:ext>
            </a:extLst>
          </p:cNvPr>
          <p:cNvSpPr/>
          <p:nvPr/>
        </p:nvSpPr>
        <p:spPr>
          <a:xfrm>
            <a:off x="522384" y="3921195"/>
            <a:ext cx="965104" cy="386361"/>
          </a:xfrm>
          <a:prstGeom prst="rect">
            <a:avLst/>
          </a:prstGeom>
          <a:solidFill>
            <a:srgbClr val="084E8F"/>
          </a:solidFill>
          <a:ln>
            <a:solidFill>
              <a:srgbClr val="084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7678E53-BE69-4830-8795-3B52BE6AD832}"/>
              </a:ext>
            </a:extLst>
          </p:cNvPr>
          <p:cNvSpPr/>
          <p:nvPr/>
        </p:nvSpPr>
        <p:spPr>
          <a:xfrm>
            <a:off x="335360" y="2204864"/>
            <a:ext cx="1152128" cy="386361"/>
          </a:xfrm>
          <a:prstGeom prst="rect">
            <a:avLst/>
          </a:prstGeom>
          <a:solidFill>
            <a:srgbClr val="084E8F"/>
          </a:solidFill>
          <a:ln>
            <a:solidFill>
              <a:srgbClr val="084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入職前に必要だと思う知識・資格・スキル（</a:t>
            </a:r>
            <a:r>
              <a:rPr lang="en-US" altLang="ja-JP" b="1" u="sng" dirty="0">
                <a:solidFill>
                  <a:schemeClr val="tx1"/>
                </a:solidFill>
                <a:latin typeface="メイリオ" panose="020B0604030504040204" pitchFamily="50" charset="-128"/>
                <a:ea typeface="メイリオ" panose="020B0604030504040204" pitchFamily="50" charset="-128"/>
              </a:rPr>
              <a:t>3/4</a:t>
            </a:r>
            <a:r>
              <a:rPr lang="ja-JP" altLang="en-US" b="1" u="sng" dirty="0">
                <a:solidFill>
                  <a:schemeClr val="tx1"/>
                </a:solidFill>
                <a:latin typeface="メイリオ" panose="020B0604030504040204" pitchFamily="50" charset="-128"/>
                <a:ea typeface="メイリオ" panose="020B0604030504040204" pitchFamily="50" charset="-128"/>
              </a:rPr>
              <a:t>）</a:t>
            </a:r>
            <a:endParaRPr lang="en-US" altLang="ja-JP" b="1" u="sng"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3612" y="908720"/>
            <a:ext cx="12192000" cy="369332"/>
          </a:xfrm>
          <a:prstGeom prst="rect">
            <a:avLst/>
          </a:prstGeom>
        </p:spPr>
        <p:txBody>
          <a:bodyPr wrap="square">
            <a:spAutoFit/>
          </a:bodyPr>
          <a:lstStyle/>
          <a:p>
            <a:pPr marL="285750" indent="-285750">
              <a:spcBef>
                <a:spcPct val="0"/>
              </a:spcBef>
              <a:buClrTx/>
              <a:buSzTx/>
              <a:buFont typeface="Arial" panose="020B0604020202020204" pitchFamily="34" charset="0"/>
              <a:buChar char="•"/>
            </a:pPr>
            <a:endParaRPr lang="ja-JP" altLang="en-US"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65E9409-5D5C-45DB-AB84-4808B25D34DB}"/>
              </a:ext>
            </a:extLst>
          </p:cNvPr>
          <p:cNvSpPr txBox="1"/>
          <p:nvPr/>
        </p:nvSpPr>
        <p:spPr>
          <a:xfrm>
            <a:off x="947428" y="671621"/>
            <a:ext cx="10297144" cy="338554"/>
          </a:xfrm>
          <a:prstGeom prst="rect">
            <a:avLst/>
          </a:prstGeom>
          <a:noFill/>
        </p:spPr>
        <p:txBody>
          <a:bodyPr wrap="square" rtlCol="0">
            <a:spAutoFit/>
          </a:bodyPr>
          <a:lstStyle/>
          <a:p>
            <a:r>
              <a:rPr kumimoji="1" lang="en-US" altLang="ja-JP" sz="1600" b="1" dirty="0">
                <a:latin typeface="メイリオ" panose="020B0604030504040204" pitchFamily="50" charset="-128"/>
                <a:ea typeface="メイリオ" panose="020B0604030504040204" pitchFamily="50" charset="-128"/>
              </a:rPr>
              <a:t>※</a:t>
            </a:r>
            <a:r>
              <a:rPr kumimoji="1" lang="ja-JP" altLang="en-US" sz="1600" b="1" dirty="0">
                <a:latin typeface="メイリオ" panose="020B0604030504040204" pitchFamily="50" charset="-128"/>
                <a:ea typeface="メイリオ" panose="020B0604030504040204" pitchFamily="50" charset="-128"/>
              </a:rPr>
              <a:t>　</a:t>
            </a:r>
            <a:r>
              <a:rPr kumimoji="1" lang="ja-JP" altLang="en-US" sz="1600" b="1" u="sng" dirty="0">
                <a:latin typeface="メイリオ" panose="020B0604030504040204" pitchFamily="50" charset="-128"/>
                <a:ea typeface="メイリオ" panose="020B0604030504040204" pitchFamily="50" charset="-128"/>
              </a:rPr>
              <a:t>自由記述から集計</a:t>
            </a:r>
            <a:r>
              <a:rPr kumimoji="1" lang="ja-JP" altLang="en-US" sz="1600" b="1" dirty="0">
                <a:latin typeface="メイリオ" panose="020B0604030504040204" pitchFamily="50" charset="-128"/>
                <a:ea typeface="メイリオ" panose="020B0604030504040204" pitchFamily="50" charset="-128"/>
              </a:rPr>
              <a:t>（複数回答の場合は別項目として集計）</a:t>
            </a:r>
          </a:p>
        </p:txBody>
      </p:sp>
      <p:sp>
        <p:nvSpPr>
          <p:cNvPr id="11" name="二等辺三角形 10">
            <a:extLst>
              <a:ext uri="{FF2B5EF4-FFF2-40B4-BE49-F238E27FC236}">
                <a16:creationId xmlns:a16="http://schemas.microsoft.com/office/drawing/2014/main" id="{D9F6AAD0-1B43-46D9-ACB7-52A477BC5919}"/>
              </a:ext>
            </a:extLst>
          </p:cNvPr>
          <p:cNvSpPr/>
          <p:nvPr/>
        </p:nvSpPr>
        <p:spPr>
          <a:xfrm rot="5400000">
            <a:off x="3467708" y="4006363"/>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31010664-8207-4B99-9DBA-4C4D11A92C06}"/>
              </a:ext>
            </a:extLst>
          </p:cNvPr>
          <p:cNvSpPr/>
          <p:nvPr/>
        </p:nvSpPr>
        <p:spPr>
          <a:xfrm>
            <a:off x="4132224" y="1724951"/>
            <a:ext cx="7920000" cy="4320000"/>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0838" indent="-171450">
              <a:lnSpc>
                <a:spcPct val="150000"/>
              </a:lnSpc>
              <a:spcBef>
                <a:spcPct val="0"/>
              </a:spcBef>
              <a:buClrTx/>
              <a:buSzTx/>
              <a:buFont typeface="Arial" panose="020B0604020202020204" pitchFamily="34" charset="0"/>
              <a:buChar char="•"/>
            </a:pPr>
            <a:r>
              <a:rPr lang="ja-JP" altLang="en-US" sz="1600" b="1" dirty="0">
                <a:solidFill>
                  <a:schemeClr val="tx1"/>
                </a:solidFill>
                <a:latin typeface="メイリオ" panose="020B0604030504040204" pitchFamily="50" charset="-128"/>
                <a:ea typeface="メイリオ" panose="020B0604030504040204" pitchFamily="50" charset="-128"/>
              </a:rPr>
              <a:t>英語以外のスキルは仕事上で身につくが、英語は自己研鑽でしか身につかないため。</a:t>
            </a:r>
          </a:p>
          <a:p>
            <a:pPr marL="350838" indent="-171450">
              <a:lnSpc>
                <a:spcPct val="150000"/>
              </a:lnSpc>
              <a:spcBef>
                <a:spcPct val="0"/>
              </a:spcBef>
              <a:buClrTx/>
              <a:buSzTx/>
              <a:buFont typeface="Arial" panose="020B0604020202020204" pitchFamily="34" charset="0"/>
              <a:buChar char="•"/>
            </a:pPr>
            <a:r>
              <a:rPr lang="ja-JP" altLang="en-US" sz="1600" b="1" dirty="0">
                <a:solidFill>
                  <a:schemeClr val="tx1"/>
                </a:solidFill>
                <a:latin typeface="メイリオ" panose="020B0604030504040204" pitchFamily="50" charset="-128"/>
                <a:ea typeface="メイリオ" panose="020B0604030504040204" pitchFamily="50" charset="-128"/>
              </a:rPr>
              <a:t>学生センターだと、留学生支援室でなくても留学生の学生さんと関わることも多いので、英語など語学力は身につけておいても損はないと思います。</a:t>
            </a:r>
          </a:p>
          <a:p>
            <a:pPr marL="350838" indent="-171450">
              <a:lnSpc>
                <a:spcPct val="150000"/>
              </a:lnSpc>
              <a:spcBef>
                <a:spcPct val="0"/>
              </a:spcBef>
              <a:buClrTx/>
              <a:buSzTx/>
              <a:buFont typeface="Arial" panose="020B0604020202020204" pitchFamily="34" charset="0"/>
              <a:buChar char="•"/>
            </a:pPr>
            <a:r>
              <a:rPr lang="ja-JP" altLang="en-US" sz="1600" b="1" dirty="0">
                <a:solidFill>
                  <a:schemeClr val="tx1"/>
                </a:solidFill>
                <a:latin typeface="メイリオ" panose="020B0604030504040204" pitchFamily="50" charset="-128"/>
                <a:ea typeface="メイリオ" panose="020B0604030504040204" pitchFamily="50" charset="-128"/>
              </a:rPr>
              <a:t>せっかく英語を専攻していたのだから、ビジネスの場面で使う英語についても、もっと積極的に学んでおけば良かったと思いました。</a:t>
            </a:r>
          </a:p>
          <a:p>
            <a:pPr marL="350838" indent="-171450">
              <a:lnSpc>
                <a:spcPct val="150000"/>
              </a:lnSpc>
              <a:spcBef>
                <a:spcPct val="0"/>
              </a:spcBef>
              <a:buClrTx/>
              <a:buSzTx/>
              <a:buFont typeface="Arial" panose="020B0604020202020204" pitchFamily="34" charset="0"/>
              <a:buChar char="•"/>
            </a:pPr>
            <a:r>
              <a:rPr lang="ja-JP" altLang="en-US" sz="1600" b="1" dirty="0">
                <a:solidFill>
                  <a:schemeClr val="tx1"/>
                </a:solidFill>
                <a:latin typeface="メイリオ" panose="020B0604030504040204" pitchFamily="50" charset="-128"/>
                <a:ea typeface="メイリオ" panose="020B0604030504040204" pitchFamily="50" charset="-128"/>
              </a:rPr>
              <a:t>英語　窓口に日本語を話せない方が来た時に、ある程度英語が話せればよかったと思った。</a:t>
            </a:r>
          </a:p>
          <a:p>
            <a:pPr marL="350838" indent="-171450">
              <a:lnSpc>
                <a:spcPct val="150000"/>
              </a:lnSpc>
              <a:spcBef>
                <a:spcPct val="0"/>
              </a:spcBef>
              <a:buClrTx/>
              <a:buSzTx/>
              <a:buFont typeface="Arial" panose="020B0604020202020204" pitchFamily="34" charset="0"/>
              <a:buChar char="•"/>
            </a:pPr>
            <a:r>
              <a:rPr lang="ja-JP" altLang="en-US" sz="1600" b="1" dirty="0">
                <a:solidFill>
                  <a:schemeClr val="tx1"/>
                </a:solidFill>
                <a:latin typeface="メイリオ" panose="020B0604030504040204" pitchFamily="50" charset="-128"/>
                <a:ea typeface="メイリオ" panose="020B0604030504040204" pitchFamily="50" charset="-128"/>
              </a:rPr>
              <a:t>英語のビジネスメールの書き方を知っておくこと、ビジネス英語での決まり文句の語彙力を増やすこと</a:t>
            </a:r>
          </a:p>
          <a:p>
            <a:pPr marL="350838" indent="-171450">
              <a:lnSpc>
                <a:spcPct val="150000"/>
              </a:lnSpc>
              <a:spcBef>
                <a:spcPct val="0"/>
              </a:spcBef>
              <a:buClrTx/>
              <a:buSzTx/>
              <a:buFont typeface="Arial" panose="020B0604020202020204" pitchFamily="34" charset="0"/>
              <a:buChar char="•"/>
            </a:pPr>
            <a:r>
              <a:rPr lang="ja-JP" altLang="en-US" sz="1600" b="1" dirty="0">
                <a:solidFill>
                  <a:schemeClr val="tx1"/>
                </a:solidFill>
                <a:latin typeface="メイリオ" panose="020B0604030504040204" pitchFamily="50" charset="-128"/>
                <a:ea typeface="メイリオ" panose="020B0604030504040204" pitchFamily="50" charset="-128"/>
              </a:rPr>
              <a:t>語学能力（英語）があれば活きる場面があると思いました。</a:t>
            </a:r>
            <a:endParaRPr lang="ja-JP" altLang="en-US" sz="1600" b="1" baseline="-25000" dirty="0">
              <a:solidFill>
                <a:schemeClr val="tx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F0462499-C277-4D8D-BA26-6E00C56516D4}"/>
              </a:ext>
            </a:extLst>
          </p:cNvPr>
          <p:cNvSpPr txBox="1"/>
          <p:nvPr/>
        </p:nvSpPr>
        <p:spPr>
          <a:xfrm>
            <a:off x="6809076" y="1158137"/>
            <a:ext cx="2520279" cy="338554"/>
          </a:xfrm>
          <a:prstGeom prst="rect">
            <a:avLst/>
          </a:prstGeom>
          <a:noFill/>
        </p:spPr>
        <p:txBody>
          <a:bodyPr wrap="square" rtlCol="0">
            <a:spAutoFit/>
          </a:bodyPr>
          <a:lstStyle/>
          <a:p>
            <a:pPr algn="ctr"/>
            <a:r>
              <a:rPr kumimoji="1" lang="ja-JP" altLang="en-US" sz="1600" b="1" dirty="0">
                <a:latin typeface="メイリオ" panose="020B0604030504040204" pitchFamily="50" charset="-128"/>
                <a:ea typeface="メイリオ" panose="020B0604030504040204" pitchFamily="50" charset="-128"/>
              </a:rPr>
              <a:t>＜回答（一部抜粋）＞</a:t>
            </a:r>
          </a:p>
        </p:txBody>
      </p:sp>
      <p:sp>
        <p:nvSpPr>
          <p:cNvPr id="20" name="正方形/長方形 19">
            <a:extLst>
              <a:ext uri="{FF2B5EF4-FFF2-40B4-BE49-F238E27FC236}">
                <a16:creationId xmlns:a16="http://schemas.microsoft.com/office/drawing/2014/main" id="{D623E10E-D341-48AB-86D1-FBBFD63B116D}"/>
              </a:ext>
            </a:extLst>
          </p:cNvPr>
          <p:cNvSpPr/>
          <p:nvPr/>
        </p:nvSpPr>
        <p:spPr>
          <a:xfrm>
            <a:off x="522384" y="5637102"/>
            <a:ext cx="965104" cy="386361"/>
          </a:xfrm>
          <a:prstGeom prst="rect">
            <a:avLst/>
          </a:prstGeom>
          <a:solidFill>
            <a:srgbClr val="084E8F"/>
          </a:solidFill>
          <a:ln>
            <a:solidFill>
              <a:srgbClr val="084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グラフ 6">
            <a:extLst>
              <a:ext uri="{FF2B5EF4-FFF2-40B4-BE49-F238E27FC236}">
                <a16:creationId xmlns:a16="http://schemas.microsoft.com/office/drawing/2014/main" id="{67151776-D161-4327-BCD9-E6933CD38E6C}"/>
              </a:ext>
            </a:extLst>
          </p:cNvPr>
          <p:cNvGraphicFramePr/>
          <p:nvPr>
            <p:extLst>
              <p:ext uri="{D42A27DB-BD31-4B8C-83A1-F6EECF244321}">
                <p14:modId xmlns:p14="http://schemas.microsoft.com/office/powerpoint/2010/main" val="2165844315"/>
              </p:ext>
            </p:extLst>
          </p:nvPr>
        </p:nvGraphicFramePr>
        <p:xfrm>
          <a:off x="185528" y="1416552"/>
          <a:ext cx="3534208" cy="5441448"/>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a:extLst>
              <a:ext uri="{FF2B5EF4-FFF2-40B4-BE49-F238E27FC236}">
                <a16:creationId xmlns:a16="http://schemas.microsoft.com/office/drawing/2014/main" id="{2CD0589F-8637-4753-9753-569D755DB069}"/>
              </a:ext>
            </a:extLst>
          </p:cNvPr>
          <p:cNvSpPr/>
          <p:nvPr/>
        </p:nvSpPr>
        <p:spPr>
          <a:xfrm>
            <a:off x="260444" y="1487027"/>
            <a:ext cx="3384376" cy="216634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84EDA726-AECB-4CA9-BBAC-CE935349F130}"/>
              </a:ext>
            </a:extLst>
          </p:cNvPr>
          <p:cNvSpPr>
            <a:spLocks noGrp="1"/>
          </p:cNvSpPr>
          <p:nvPr>
            <p:ph type="sldNum" sz="quarter" idx="12"/>
          </p:nvPr>
        </p:nvSpPr>
        <p:spPr/>
        <p:txBody>
          <a:bodyPr/>
          <a:lstStyle/>
          <a:p>
            <a:fld id="{4FAB73BC-B049-4115-A692-8D63A059BFB8}" type="slidenum">
              <a:rPr lang="en-US" smtClean="0"/>
              <a:t>15</a:t>
            </a:fld>
            <a:endParaRPr lang="en-US"/>
          </a:p>
        </p:txBody>
      </p:sp>
    </p:spTree>
    <p:extLst>
      <p:ext uri="{BB962C8B-B14F-4D97-AF65-F5344CB8AC3E}">
        <p14:creationId xmlns:p14="http://schemas.microsoft.com/office/powerpoint/2010/main" val="1844962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53D84341-95AD-4AEE-BD35-120518DBFACB}"/>
              </a:ext>
            </a:extLst>
          </p:cNvPr>
          <p:cNvSpPr/>
          <p:nvPr/>
        </p:nvSpPr>
        <p:spPr>
          <a:xfrm>
            <a:off x="522384" y="3921195"/>
            <a:ext cx="965104" cy="386361"/>
          </a:xfrm>
          <a:prstGeom prst="rect">
            <a:avLst/>
          </a:prstGeom>
          <a:solidFill>
            <a:srgbClr val="084E8F"/>
          </a:solidFill>
          <a:ln>
            <a:solidFill>
              <a:srgbClr val="084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7678E53-BE69-4830-8795-3B52BE6AD832}"/>
              </a:ext>
            </a:extLst>
          </p:cNvPr>
          <p:cNvSpPr/>
          <p:nvPr/>
        </p:nvSpPr>
        <p:spPr>
          <a:xfrm>
            <a:off x="335360" y="2204864"/>
            <a:ext cx="1152128" cy="386361"/>
          </a:xfrm>
          <a:prstGeom prst="rect">
            <a:avLst/>
          </a:prstGeom>
          <a:solidFill>
            <a:srgbClr val="084E8F"/>
          </a:solidFill>
          <a:ln>
            <a:solidFill>
              <a:srgbClr val="084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入職前に必要だと思う知識・資格・スキル（</a:t>
            </a:r>
            <a:r>
              <a:rPr lang="en-US" altLang="ja-JP" b="1" u="sng" dirty="0">
                <a:solidFill>
                  <a:schemeClr val="tx1"/>
                </a:solidFill>
                <a:latin typeface="メイリオ" panose="020B0604030504040204" pitchFamily="50" charset="-128"/>
                <a:ea typeface="メイリオ" panose="020B0604030504040204" pitchFamily="50" charset="-128"/>
              </a:rPr>
              <a:t>4/4</a:t>
            </a:r>
            <a:r>
              <a:rPr lang="ja-JP" altLang="en-US" b="1" u="sng" dirty="0">
                <a:solidFill>
                  <a:schemeClr val="tx1"/>
                </a:solidFill>
                <a:latin typeface="メイリオ" panose="020B0604030504040204" pitchFamily="50" charset="-128"/>
                <a:ea typeface="メイリオ" panose="020B0604030504040204" pitchFamily="50" charset="-128"/>
              </a:rPr>
              <a:t>）</a:t>
            </a:r>
            <a:endParaRPr lang="en-US" altLang="ja-JP" b="1" u="sng"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3612" y="908720"/>
            <a:ext cx="12192000" cy="369332"/>
          </a:xfrm>
          <a:prstGeom prst="rect">
            <a:avLst/>
          </a:prstGeom>
        </p:spPr>
        <p:txBody>
          <a:bodyPr wrap="square">
            <a:spAutoFit/>
          </a:bodyPr>
          <a:lstStyle/>
          <a:p>
            <a:pPr marL="285750" indent="-285750">
              <a:spcBef>
                <a:spcPct val="0"/>
              </a:spcBef>
              <a:buClrTx/>
              <a:buSzTx/>
              <a:buFont typeface="Arial" panose="020B0604020202020204" pitchFamily="34" charset="0"/>
              <a:buChar char="•"/>
            </a:pPr>
            <a:endParaRPr lang="ja-JP" altLang="en-US"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65E9409-5D5C-45DB-AB84-4808B25D34DB}"/>
              </a:ext>
            </a:extLst>
          </p:cNvPr>
          <p:cNvSpPr txBox="1"/>
          <p:nvPr/>
        </p:nvSpPr>
        <p:spPr>
          <a:xfrm>
            <a:off x="947428" y="671621"/>
            <a:ext cx="10297144" cy="338554"/>
          </a:xfrm>
          <a:prstGeom prst="rect">
            <a:avLst/>
          </a:prstGeom>
          <a:noFill/>
        </p:spPr>
        <p:txBody>
          <a:bodyPr wrap="square" rtlCol="0">
            <a:spAutoFit/>
          </a:bodyPr>
          <a:lstStyle/>
          <a:p>
            <a:r>
              <a:rPr kumimoji="1" lang="en-US" altLang="ja-JP" sz="1600" b="1" dirty="0">
                <a:latin typeface="メイリオ" panose="020B0604030504040204" pitchFamily="50" charset="-128"/>
                <a:ea typeface="メイリオ" panose="020B0604030504040204" pitchFamily="50" charset="-128"/>
              </a:rPr>
              <a:t>※</a:t>
            </a:r>
            <a:r>
              <a:rPr kumimoji="1" lang="ja-JP" altLang="en-US" sz="1600" b="1" dirty="0">
                <a:latin typeface="メイリオ" panose="020B0604030504040204" pitchFamily="50" charset="-128"/>
                <a:ea typeface="メイリオ" panose="020B0604030504040204" pitchFamily="50" charset="-128"/>
              </a:rPr>
              <a:t>　</a:t>
            </a:r>
            <a:r>
              <a:rPr kumimoji="1" lang="ja-JP" altLang="en-US" sz="1600" b="1" u="sng" dirty="0">
                <a:latin typeface="メイリオ" panose="020B0604030504040204" pitchFamily="50" charset="-128"/>
                <a:ea typeface="メイリオ" panose="020B0604030504040204" pitchFamily="50" charset="-128"/>
              </a:rPr>
              <a:t>自由記述から集計</a:t>
            </a:r>
            <a:r>
              <a:rPr kumimoji="1" lang="ja-JP" altLang="en-US" sz="1600" b="1" dirty="0">
                <a:latin typeface="メイリオ" panose="020B0604030504040204" pitchFamily="50" charset="-128"/>
                <a:ea typeface="メイリオ" panose="020B0604030504040204" pitchFamily="50" charset="-128"/>
              </a:rPr>
              <a:t>（複数回答の場合は別項目として集計）</a:t>
            </a:r>
          </a:p>
        </p:txBody>
      </p:sp>
      <p:sp>
        <p:nvSpPr>
          <p:cNvPr id="12" name="二等辺三角形 11">
            <a:extLst>
              <a:ext uri="{FF2B5EF4-FFF2-40B4-BE49-F238E27FC236}">
                <a16:creationId xmlns:a16="http://schemas.microsoft.com/office/drawing/2014/main" id="{F91D507A-FC6A-41B8-8CEB-D8DFEEDA72FB}"/>
              </a:ext>
            </a:extLst>
          </p:cNvPr>
          <p:cNvSpPr/>
          <p:nvPr/>
        </p:nvSpPr>
        <p:spPr>
          <a:xfrm rot="5400000">
            <a:off x="3467708" y="5529090"/>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6645D023-3F8E-469C-AC91-49107987D113}"/>
              </a:ext>
            </a:extLst>
          </p:cNvPr>
          <p:cNvSpPr/>
          <p:nvPr/>
        </p:nvSpPr>
        <p:spPr>
          <a:xfrm>
            <a:off x="4109215" y="1703463"/>
            <a:ext cx="7920000" cy="4320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lgn="just">
              <a:lnSpc>
                <a:spcPct val="150000"/>
              </a:lnSpc>
              <a:defRPr/>
            </a:pPr>
            <a:r>
              <a:rPr lang="ja-JP" altLang="en-US" sz="1600" b="1" u="sng" dirty="0">
                <a:solidFill>
                  <a:schemeClr val="tx1"/>
                </a:solidFill>
                <a:latin typeface="メイリオ" panose="020B0604030504040204" pitchFamily="50" charset="-128"/>
                <a:ea typeface="メイリオ" panose="020B0604030504040204" pitchFamily="50" charset="-128"/>
              </a:rPr>
              <a:t>＜その他寄せられた意見＞</a:t>
            </a:r>
            <a:endParaRPr lang="en-US" altLang="ja-JP" sz="1600" b="1" u="sng" dirty="0">
              <a:solidFill>
                <a:schemeClr val="tx1"/>
              </a:solidFill>
              <a:latin typeface="メイリオ" panose="020B0604030504040204" pitchFamily="50" charset="-128"/>
              <a:ea typeface="メイリオ" panose="020B0604030504040204" pitchFamily="50" charset="-128"/>
            </a:endParaRPr>
          </a:p>
          <a:p>
            <a:pPr marL="350838" indent="-171450" algn="just">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会計知識</a:t>
            </a:r>
          </a:p>
          <a:p>
            <a:pPr marL="350838" indent="-171450" algn="just">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敬語や言葉遣いについては日ごろから本を読む等して意識しておいたほうがよかったと思いました。</a:t>
            </a:r>
          </a:p>
          <a:p>
            <a:pPr marL="350838" indent="-171450" algn="just">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ビジネスマナー（入職後に講座を受けられますが、早く知っておいて損はないです）</a:t>
            </a:r>
          </a:p>
          <a:p>
            <a:pPr marL="350838" indent="-171450" algn="just">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国語力　</a:t>
            </a:r>
            <a:r>
              <a:rPr lang="ja-JP" altLang="en-US" sz="1200" b="1" u="sng" dirty="0">
                <a:solidFill>
                  <a:schemeClr val="tx1"/>
                </a:solidFill>
                <a:latin typeface="メイリオ" panose="020B0604030504040204" pitchFamily="50" charset="-128"/>
                <a:ea typeface="メイリオ" panose="020B0604030504040204" pitchFamily="50" charset="-128"/>
              </a:rPr>
              <a:t>（集計者注：個人的に同意）</a:t>
            </a:r>
          </a:p>
          <a:p>
            <a:pPr marL="350838" indent="-171450" algn="just">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ニュースをみること。</a:t>
            </a:r>
          </a:p>
          <a:p>
            <a:pPr marL="350838" indent="-171450" algn="just">
              <a:lnSpc>
                <a:spcPct val="150000"/>
              </a:lnSpc>
              <a:buFont typeface="Arial" panose="020B0604020202020204" pitchFamily="34" charset="0"/>
              <a:buChar char="•"/>
              <a:defRPr/>
            </a:pPr>
            <a:r>
              <a:rPr lang="ja-JP" altLang="en-US" sz="1600" b="1" dirty="0">
                <a:solidFill>
                  <a:schemeClr val="tx1"/>
                </a:solidFill>
                <a:latin typeface="メイリオ" panose="020B0604030504040204" pitchFamily="50" charset="-128"/>
                <a:ea typeface="メイリオ" panose="020B0604030504040204" pitchFamily="50" charset="-128"/>
              </a:rPr>
              <a:t>簿記等の資格</a:t>
            </a:r>
          </a:p>
        </p:txBody>
      </p:sp>
      <p:sp>
        <p:nvSpPr>
          <p:cNvPr id="16" name="テキスト ボックス 15">
            <a:extLst>
              <a:ext uri="{FF2B5EF4-FFF2-40B4-BE49-F238E27FC236}">
                <a16:creationId xmlns:a16="http://schemas.microsoft.com/office/drawing/2014/main" id="{F0462499-C277-4D8D-BA26-6E00C56516D4}"/>
              </a:ext>
            </a:extLst>
          </p:cNvPr>
          <p:cNvSpPr txBox="1"/>
          <p:nvPr/>
        </p:nvSpPr>
        <p:spPr>
          <a:xfrm>
            <a:off x="6809076" y="1158137"/>
            <a:ext cx="2520279" cy="338554"/>
          </a:xfrm>
          <a:prstGeom prst="rect">
            <a:avLst/>
          </a:prstGeom>
          <a:noFill/>
        </p:spPr>
        <p:txBody>
          <a:bodyPr wrap="square" rtlCol="0">
            <a:spAutoFit/>
          </a:bodyPr>
          <a:lstStyle/>
          <a:p>
            <a:pPr algn="ctr"/>
            <a:r>
              <a:rPr kumimoji="1" lang="ja-JP" altLang="en-US" sz="1600" b="1" dirty="0">
                <a:latin typeface="メイリオ" panose="020B0604030504040204" pitchFamily="50" charset="-128"/>
                <a:ea typeface="メイリオ" panose="020B0604030504040204" pitchFamily="50" charset="-128"/>
              </a:rPr>
              <a:t>＜回答（一部抜粋）＞</a:t>
            </a:r>
          </a:p>
        </p:txBody>
      </p:sp>
      <p:sp>
        <p:nvSpPr>
          <p:cNvPr id="20" name="正方形/長方形 19">
            <a:extLst>
              <a:ext uri="{FF2B5EF4-FFF2-40B4-BE49-F238E27FC236}">
                <a16:creationId xmlns:a16="http://schemas.microsoft.com/office/drawing/2014/main" id="{D623E10E-D341-48AB-86D1-FBBFD63B116D}"/>
              </a:ext>
            </a:extLst>
          </p:cNvPr>
          <p:cNvSpPr/>
          <p:nvPr/>
        </p:nvSpPr>
        <p:spPr>
          <a:xfrm>
            <a:off x="522384" y="5637102"/>
            <a:ext cx="965104" cy="386361"/>
          </a:xfrm>
          <a:prstGeom prst="rect">
            <a:avLst/>
          </a:prstGeom>
          <a:solidFill>
            <a:srgbClr val="084E8F"/>
          </a:solidFill>
          <a:ln>
            <a:solidFill>
              <a:srgbClr val="084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グラフ 6">
            <a:extLst>
              <a:ext uri="{FF2B5EF4-FFF2-40B4-BE49-F238E27FC236}">
                <a16:creationId xmlns:a16="http://schemas.microsoft.com/office/drawing/2014/main" id="{67151776-D161-4327-BCD9-E6933CD38E6C}"/>
              </a:ext>
            </a:extLst>
          </p:cNvPr>
          <p:cNvGraphicFramePr/>
          <p:nvPr/>
        </p:nvGraphicFramePr>
        <p:xfrm>
          <a:off x="185528" y="1416552"/>
          <a:ext cx="3534208" cy="5441448"/>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a:extLst>
              <a:ext uri="{FF2B5EF4-FFF2-40B4-BE49-F238E27FC236}">
                <a16:creationId xmlns:a16="http://schemas.microsoft.com/office/drawing/2014/main" id="{1F807869-3131-4636-84D9-69308D914B58}"/>
              </a:ext>
            </a:extLst>
          </p:cNvPr>
          <p:cNvSpPr/>
          <p:nvPr/>
        </p:nvSpPr>
        <p:spPr>
          <a:xfrm>
            <a:off x="185528" y="1568699"/>
            <a:ext cx="3384376" cy="380451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B4C85B25-E0C8-4A77-B018-B780130A7B01}"/>
              </a:ext>
            </a:extLst>
          </p:cNvPr>
          <p:cNvSpPr>
            <a:spLocks noGrp="1"/>
          </p:cNvSpPr>
          <p:nvPr>
            <p:ph type="sldNum" sz="quarter" idx="12"/>
          </p:nvPr>
        </p:nvSpPr>
        <p:spPr/>
        <p:txBody>
          <a:bodyPr/>
          <a:lstStyle/>
          <a:p>
            <a:fld id="{4FAB73BC-B049-4115-A692-8D63A059BFB8}" type="slidenum">
              <a:rPr lang="en-US" smtClean="0"/>
              <a:t>16</a:t>
            </a:fld>
            <a:endParaRPr lang="en-US"/>
          </a:p>
        </p:txBody>
      </p:sp>
      <p:sp>
        <p:nvSpPr>
          <p:cNvPr id="14" name="正方形/長方形 13">
            <a:extLst>
              <a:ext uri="{FF2B5EF4-FFF2-40B4-BE49-F238E27FC236}">
                <a16:creationId xmlns:a16="http://schemas.microsoft.com/office/drawing/2014/main" id="{82DFE058-554C-4AEF-B2ED-98F9AEE4FFA7}"/>
              </a:ext>
            </a:extLst>
          </p:cNvPr>
          <p:cNvSpPr/>
          <p:nvPr/>
        </p:nvSpPr>
        <p:spPr>
          <a:xfrm>
            <a:off x="179614" y="6316825"/>
            <a:ext cx="3384376" cy="4046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5292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若手職員が考える名工大の今後の方向性</a:t>
            </a:r>
            <a:r>
              <a:rPr lang="ja-JP" altLang="en-US" sz="2400" b="1" u="sng" dirty="0">
                <a:solidFill>
                  <a:schemeClr val="tx1"/>
                </a:solidFill>
                <a:latin typeface="メイリオ" panose="020B0604030504040204" pitchFamily="50" charset="-128"/>
                <a:ea typeface="メイリオ" panose="020B0604030504040204" pitchFamily="50" charset="-128"/>
              </a:rPr>
              <a:t>（</a:t>
            </a:r>
            <a:r>
              <a:rPr lang="en-US" altLang="ja-JP" sz="2400" b="1" u="sng" dirty="0">
                <a:solidFill>
                  <a:schemeClr val="tx1"/>
                </a:solidFill>
                <a:latin typeface="メイリオ" panose="020B0604030504040204" pitchFamily="50" charset="-128"/>
                <a:ea typeface="メイリオ" panose="020B0604030504040204" pitchFamily="50" charset="-128"/>
              </a:rPr>
              <a:t>※</a:t>
            </a:r>
            <a:r>
              <a:rPr lang="ja-JP" altLang="en-US" sz="2400" b="1" u="sng" dirty="0">
                <a:solidFill>
                  <a:schemeClr val="tx1"/>
                </a:solidFill>
                <a:latin typeface="メイリオ" panose="020B0604030504040204" pitchFamily="50" charset="-128"/>
                <a:ea typeface="メイリオ" panose="020B0604030504040204" pitchFamily="50" charset="-128"/>
              </a:rPr>
              <a:t>個人の見解：抜粋）</a:t>
            </a:r>
            <a:endParaRPr lang="en-US" altLang="ja-JP" b="1" u="sng" dirty="0">
              <a:solidFill>
                <a:srgbClr val="FF0000"/>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4B3E90B-4876-47F5-9F73-D07D6F3879D6}"/>
              </a:ext>
            </a:extLst>
          </p:cNvPr>
          <p:cNvSpPr/>
          <p:nvPr/>
        </p:nvSpPr>
        <p:spPr>
          <a:xfrm>
            <a:off x="4134742" y="5345394"/>
            <a:ext cx="3960000" cy="1440000"/>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コロナ禍の今では、困った学生・教授・伸び悩む企業を支える大学であってほしいと思います。企業との連携もモラルは守りながらも今以上に、活発になっていくと嬉しいです。</a:t>
            </a:r>
          </a:p>
        </p:txBody>
      </p:sp>
      <p:sp>
        <p:nvSpPr>
          <p:cNvPr id="13" name="正方形/長方形 12">
            <a:extLst>
              <a:ext uri="{FF2B5EF4-FFF2-40B4-BE49-F238E27FC236}">
                <a16:creationId xmlns:a16="http://schemas.microsoft.com/office/drawing/2014/main" id="{262B038B-B278-44B5-A859-69056B22FB9E}"/>
              </a:ext>
            </a:extLst>
          </p:cNvPr>
          <p:cNvSpPr/>
          <p:nvPr/>
        </p:nvSpPr>
        <p:spPr>
          <a:xfrm>
            <a:off x="87889" y="3487364"/>
            <a:ext cx="3960000" cy="1440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常に存在意義のある大学でい続けるために、時代のニーズに沿った改革を進めていくべきだと考えています。課内では作業効率を上げる小さな改革を考え、起こし続けることが大事かなと思います。</a:t>
            </a:r>
          </a:p>
        </p:txBody>
      </p:sp>
      <p:sp>
        <p:nvSpPr>
          <p:cNvPr id="38" name="正方形/長方形 37">
            <a:extLst>
              <a:ext uri="{FF2B5EF4-FFF2-40B4-BE49-F238E27FC236}">
                <a16:creationId xmlns:a16="http://schemas.microsoft.com/office/drawing/2014/main" id="{2438A968-45F9-423A-9ED2-A152BFB9BAA9}"/>
              </a:ext>
            </a:extLst>
          </p:cNvPr>
          <p:cNvSpPr/>
          <p:nvPr/>
        </p:nvSpPr>
        <p:spPr>
          <a:xfrm>
            <a:off x="87889" y="1089334"/>
            <a:ext cx="3960000" cy="2340000"/>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教員たちは学生指導や自身の研究で多忙な中、事務局に求められる手続きに神経をすり減らしており、「事務は無駄が多い」「仕事が遅い」との声もしばしば聞くので、できるだけ無駄の少ない最低限の手続きとし、なぜ必要なのかをしっかりと説明をし、事務局と教員がお互い手を取り合っている組織を目指せれば良いと思います。</a:t>
            </a:r>
          </a:p>
        </p:txBody>
      </p:sp>
      <p:sp>
        <p:nvSpPr>
          <p:cNvPr id="39" name="正方形/長方形 38">
            <a:extLst>
              <a:ext uri="{FF2B5EF4-FFF2-40B4-BE49-F238E27FC236}">
                <a16:creationId xmlns:a16="http://schemas.microsoft.com/office/drawing/2014/main" id="{8492A4B7-AA5D-4D5C-A90E-D553535E1EF7}"/>
              </a:ext>
            </a:extLst>
          </p:cNvPr>
          <p:cNvSpPr/>
          <p:nvPr/>
        </p:nvSpPr>
        <p:spPr>
          <a:xfrm>
            <a:off x="4134742" y="1089334"/>
            <a:ext cx="3960000" cy="1080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予算の減少・少子化の進行で、大学業界は全体的に厳しい状況になっていくと思うので、危機意識は必要だと思います。</a:t>
            </a:r>
          </a:p>
        </p:txBody>
      </p:sp>
      <p:sp>
        <p:nvSpPr>
          <p:cNvPr id="41" name="正方形/長方形 40">
            <a:extLst>
              <a:ext uri="{FF2B5EF4-FFF2-40B4-BE49-F238E27FC236}">
                <a16:creationId xmlns:a16="http://schemas.microsoft.com/office/drawing/2014/main" id="{DF7BF723-D118-4325-9D9A-50A0A85122E4}"/>
              </a:ext>
            </a:extLst>
          </p:cNvPr>
          <p:cNvSpPr/>
          <p:nvPr/>
        </p:nvSpPr>
        <p:spPr>
          <a:xfrm>
            <a:off x="4134742" y="2268021"/>
            <a:ext cx="3960000" cy="1440000"/>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コロナという状況において、今まで止まっていた電子化が一気に進んだように思います。これをきっかけに、今までの業務の無駄を見直し、少しでも働きやすくなっていけばいいなと思います。</a:t>
            </a:r>
          </a:p>
        </p:txBody>
      </p:sp>
      <p:sp>
        <p:nvSpPr>
          <p:cNvPr id="47" name="正方形/長方形 46">
            <a:extLst>
              <a:ext uri="{FF2B5EF4-FFF2-40B4-BE49-F238E27FC236}">
                <a16:creationId xmlns:a16="http://schemas.microsoft.com/office/drawing/2014/main" id="{82835DCA-4A2B-4F41-B97A-173792DB4AEE}"/>
              </a:ext>
            </a:extLst>
          </p:cNvPr>
          <p:cNvSpPr/>
          <p:nvPr/>
        </p:nvSpPr>
        <p:spPr>
          <a:xfrm>
            <a:off x="4134742" y="3806708"/>
            <a:ext cx="3960000" cy="1440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学務課として、学生の意見をきちんと考慮し取り入れ、学生の視点からオンライン授業の実施など、授業の整備ができるといいと思います。</a:t>
            </a:r>
          </a:p>
        </p:txBody>
      </p:sp>
      <p:sp>
        <p:nvSpPr>
          <p:cNvPr id="49" name="正方形/長方形 48">
            <a:extLst>
              <a:ext uri="{FF2B5EF4-FFF2-40B4-BE49-F238E27FC236}">
                <a16:creationId xmlns:a16="http://schemas.microsoft.com/office/drawing/2014/main" id="{25A4C206-4865-43A0-B572-700A8BF73DAC}"/>
              </a:ext>
            </a:extLst>
          </p:cNvPr>
          <p:cNvSpPr/>
          <p:nvPr/>
        </p:nvSpPr>
        <p:spPr>
          <a:xfrm>
            <a:off x="93167" y="4985394"/>
            <a:ext cx="3960000" cy="1800000"/>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工学専門だからこそ技術そのものの発達だけに力を入れるのではなく、誰のための技術か？というさらに先を見ることができる研究者を育てるために教員は知識を与え、職員は実務的運営を担っていけるような組織になれればこの先もまだまだ生き残れると思う。</a:t>
            </a:r>
          </a:p>
        </p:txBody>
      </p:sp>
      <p:sp>
        <p:nvSpPr>
          <p:cNvPr id="51" name="正方形/長方形 50">
            <a:extLst>
              <a:ext uri="{FF2B5EF4-FFF2-40B4-BE49-F238E27FC236}">
                <a16:creationId xmlns:a16="http://schemas.microsoft.com/office/drawing/2014/main" id="{0E7D86C1-8473-40DE-BA2E-6B9D0C1AE33D}"/>
              </a:ext>
            </a:extLst>
          </p:cNvPr>
          <p:cNvSpPr/>
          <p:nvPr/>
        </p:nvSpPr>
        <p:spPr>
          <a:xfrm>
            <a:off x="8184672" y="2628021"/>
            <a:ext cx="3960000" cy="1800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今まで以上に大学主導で行わなければならない業務（運営等）が国や社会から要請されることも踏まえて、</a:t>
            </a:r>
          </a:p>
          <a:p>
            <a:r>
              <a:rPr kumimoji="1" lang="ja-JP" altLang="en-US" sz="1600" dirty="0">
                <a:solidFill>
                  <a:schemeClr val="tx1"/>
                </a:solidFill>
                <a:latin typeface="メイリオ" panose="020B0604030504040204" pitchFamily="50" charset="-128"/>
                <a:ea typeface="メイリオ" panose="020B0604030504040204" pitchFamily="50" charset="-128"/>
              </a:rPr>
              <a:t>学生も含むステークホルダーから対外的な意見を取り入れ、業務運営に反映させることが必要。</a:t>
            </a:r>
          </a:p>
        </p:txBody>
      </p:sp>
      <p:sp>
        <p:nvSpPr>
          <p:cNvPr id="52" name="正方形/長方形 51">
            <a:extLst>
              <a:ext uri="{FF2B5EF4-FFF2-40B4-BE49-F238E27FC236}">
                <a16:creationId xmlns:a16="http://schemas.microsoft.com/office/drawing/2014/main" id="{FB3D60C3-C495-49A1-9B7E-3F0F6FD44510}"/>
              </a:ext>
            </a:extLst>
          </p:cNvPr>
          <p:cNvSpPr/>
          <p:nvPr/>
        </p:nvSpPr>
        <p:spPr>
          <a:xfrm>
            <a:off x="8181595" y="1089334"/>
            <a:ext cx="3960000" cy="1440000"/>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知の還元に焦点を当て、研究成果を出すだけでなく、その社会実装を叶えやすい環境を整えるなど、いまある社会とのつながりを生かして歩む。</a:t>
            </a:r>
          </a:p>
          <a:p>
            <a:r>
              <a:rPr kumimoji="1" lang="ja-JP" altLang="en-US" sz="1600" dirty="0">
                <a:solidFill>
                  <a:schemeClr val="tx1"/>
                </a:solidFill>
                <a:latin typeface="メイリオ" panose="020B0604030504040204" pitchFamily="50" charset="-128"/>
                <a:ea typeface="メイリオ" panose="020B0604030504040204" pitchFamily="50" charset="-128"/>
              </a:rPr>
              <a:t>対外的なアピールもより必要になる。</a:t>
            </a:r>
          </a:p>
        </p:txBody>
      </p:sp>
      <p:sp>
        <p:nvSpPr>
          <p:cNvPr id="53" name="正方形/長方形 52">
            <a:extLst>
              <a:ext uri="{FF2B5EF4-FFF2-40B4-BE49-F238E27FC236}">
                <a16:creationId xmlns:a16="http://schemas.microsoft.com/office/drawing/2014/main" id="{CB032219-28EC-4A8A-9140-693721E58415}"/>
              </a:ext>
            </a:extLst>
          </p:cNvPr>
          <p:cNvSpPr/>
          <p:nvPr/>
        </p:nvSpPr>
        <p:spPr>
          <a:xfrm>
            <a:off x="8181455" y="5705394"/>
            <a:ext cx="3960000" cy="1080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何かしらの大きな要因がない限りは、良くも悪くも、今後も大きくは変わっていかないと思う。</a:t>
            </a:r>
          </a:p>
        </p:txBody>
      </p:sp>
      <p:sp>
        <p:nvSpPr>
          <p:cNvPr id="54" name="正方形/長方形 53">
            <a:extLst>
              <a:ext uri="{FF2B5EF4-FFF2-40B4-BE49-F238E27FC236}">
                <a16:creationId xmlns:a16="http://schemas.microsoft.com/office/drawing/2014/main" id="{17EBF88E-D534-4166-88A1-FF561C7DB399}"/>
              </a:ext>
            </a:extLst>
          </p:cNvPr>
          <p:cNvSpPr/>
          <p:nvPr/>
        </p:nvSpPr>
        <p:spPr>
          <a:xfrm>
            <a:off x="8181455" y="4526708"/>
            <a:ext cx="3960000" cy="1080000"/>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これまでもそうだが、地域産業などとの連携が進んでいるため、地域産業で活躍できる技術や人材を生み出すことで地域発展に貢献していくと思う。</a:t>
            </a:r>
          </a:p>
        </p:txBody>
      </p:sp>
      <p:sp>
        <p:nvSpPr>
          <p:cNvPr id="2" name="スライド番号プレースホルダー 1">
            <a:extLst>
              <a:ext uri="{FF2B5EF4-FFF2-40B4-BE49-F238E27FC236}">
                <a16:creationId xmlns:a16="http://schemas.microsoft.com/office/drawing/2014/main" id="{5D8F41CC-DDB7-44EB-BA6B-10F3D6EF2496}"/>
              </a:ext>
            </a:extLst>
          </p:cNvPr>
          <p:cNvSpPr>
            <a:spLocks noGrp="1"/>
          </p:cNvSpPr>
          <p:nvPr>
            <p:ph type="sldNum" sz="quarter" idx="12"/>
          </p:nvPr>
        </p:nvSpPr>
        <p:spPr/>
        <p:txBody>
          <a:bodyPr/>
          <a:lstStyle/>
          <a:p>
            <a:fld id="{4FAB73BC-B049-4115-A692-8D63A059BFB8}" type="slidenum">
              <a:rPr lang="en-US" smtClean="0"/>
              <a:t>17</a:t>
            </a:fld>
            <a:endParaRPr lang="en-US"/>
          </a:p>
        </p:txBody>
      </p:sp>
    </p:spTree>
    <p:extLst>
      <p:ext uri="{BB962C8B-B14F-4D97-AF65-F5344CB8AC3E}">
        <p14:creationId xmlns:p14="http://schemas.microsoft.com/office/powerpoint/2010/main" val="1240285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199165E-E445-4228-B395-FA22702C7BF0}"/>
              </a:ext>
            </a:extLst>
          </p:cNvPr>
          <p:cNvSpPr/>
          <p:nvPr/>
        </p:nvSpPr>
        <p:spPr>
          <a:xfrm>
            <a:off x="156000" y="1985938"/>
            <a:ext cx="11880000" cy="4680000"/>
          </a:xfrm>
          <a:prstGeom prst="rect">
            <a:avLst/>
          </a:prstGeom>
          <a:solidFill>
            <a:srgbClr val="EFEFE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やる気にあふれ、改革意識があり、また、他者を思いやることができる人。</a:t>
            </a: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何事に対しても前向きで自分から進んで動くことのできる人物が求められると思います。</a:t>
            </a: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今自身が持つ仕事をできる限り精いっぱいやろうとする人と働きたいと思います。</a:t>
            </a: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常に疑問をもって仕事をできる人。決められた通り仕事をするだけではなく、それが本当に効率が良い手段なのか、教員・学生・職員にとって良いものなのか自分の頭で考え提案できる人間。</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保守的な人間でなく革新的な人間と</a:t>
            </a:r>
            <a:r>
              <a:rPr kumimoji="1" lang="ja-JP" altLang="en-US" sz="1600">
                <a:solidFill>
                  <a:schemeClr val="tx1"/>
                </a:solidFill>
                <a:latin typeface="メイリオ" panose="020B0604030504040204" pitchFamily="50" charset="-128"/>
                <a:ea typeface="メイリオ" panose="020B0604030504040204" pitchFamily="50" charset="-128"/>
              </a:rPr>
              <a:t>働きたい。</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名工大のことが好きになれる人は向いていると思います。大学職員はいろいろな業務があり、名工大の学生と関わる部署やものづくりに携わる部署はそこまで多くありませんが、名工大のことが好きになれる人はどの仕事でも、名工大を支えているという実感がわくと思うのでやりがいをもって働けると思います。</a:t>
            </a: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責任感のある人、当事者意識が持てる人</a:t>
            </a: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自分で考えて行動できる人、業務の効率を上げる方法を常に考えていける人は名工大に必要な人材であると思います。</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若手職員が一緒に働きたい人物像（</a:t>
            </a:r>
            <a:r>
              <a:rPr lang="en-US" altLang="ja-JP" b="1" u="sng" dirty="0">
                <a:solidFill>
                  <a:schemeClr val="tx1"/>
                </a:solidFill>
                <a:latin typeface="メイリオ" panose="020B0604030504040204" pitchFamily="50" charset="-128"/>
                <a:ea typeface="メイリオ" panose="020B0604030504040204" pitchFamily="50" charset="-128"/>
              </a:rPr>
              <a:t>※</a:t>
            </a:r>
            <a:r>
              <a:rPr lang="ja-JP" altLang="en-US" b="1" u="sng" dirty="0">
                <a:solidFill>
                  <a:schemeClr val="tx1"/>
                </a:solidFill>
                <a:latin typeface="メイリオ" panose="020B0604030504040204" pitchFamily="50" charset="-128"/>
                <a:ea typeface="メイリオ" panose="020B0604030504040204" pitchFamily="50" charset="-128"/>
              </a:rPr>
              <a:t>個人の見解）</a:t>
            </a:r>
            <a:r>
              <a:rPr lang="ja-JP" altLang="en-US" b="1" dirty="0">
                <a:solidFill>
                  <a:schemeClr val="tx1"/>
                </a:solidFill>
                <a:latin typeface="メイリオ" panose="020B0604030504040204" pitchFamily="50" charset="-128"/>
                <a:ea typeface="メイリオ" panose="020B0604030504040204" pitchFamily="50" charset="-128"/>
              </a:rPr>
              <a:t>　</a:t>
            </a:r>
            <a:r>
              <a:rPr lang="en-US" altLang="ja-JP" sz="2400" b="1" dirty="0">
                <a:solidFill>
                  <a:schemeClr val="tx1"/>
                </a:solidFill>
                <a:latin typeface="メイリオ" panose="020B0604030504040204" pitchFamily="50" charset="-128"/>
                <a:ea typeface="メイリオ" panose="020B0604030504040204" pitchFamily="50" charset="-128"/>
              </a:rPr>
              <a:t>(1/2)</a:t>
            </a:r>
            <a:endParaRPr lang="en-US" altLang="ja-JP" b="1"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3612" y="908720"/>
            <a:ext cx="12192000" cy="369332"/>
          </a:xfrm>
          <a:prstGeom prst="rect">
            <a:avLst/>
          </a:prstGeom>
        </p:spPr>
        <p:txBody>
          <a:bodyPr wrap="square">
            <a:spAutoFit/>
          </a:bodyPr>
          <a:lstStyle/>
          <a:p>
            <a:pPr marL="285750" indent="-285750">
              <a:spcBef>
                <a:spcPct val="0"/>
              </a:spcBef>
              <a:buClrTx/>
              <a:buSzTx/>
              <a:buFont typeface="Arial" panose="020B0604020202020204" pitchFamily="34" charset="0"/>
              <a:buChar char="•"/>
            </a:pPr>
            <a:endParaRPr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8F218B8-FE0F-4FFA-AAA5-CF300F4FF8E4}"/>
              </a:ext>
            </a:extLst>
          </p:cNvPr>
          <p:cNvSpPr txBox="1"/>
          <p:nvPr/>
        </p:nvSpPr>
        <p:spPr>
          <a:xfrm>
            <a:off x="85762" y="1093386"/>
            <a:ext cx="11665296" cy="707886"/>
          </a:xfrm>
          <a:prstGeom prst="rect">
            <a:avLst/>
          </a:prstGeom>
          <a:noFill/>
        </p:spPr>
        <p:txBody>
          <a:bodyPr wrap="square" rtlCol="0">
            <a:spAutoFit/>
          </a:bodyPr>
          <a:lstStyle/>
          <a:p>
            <a:r>
              <a:rPr kumimoji="1" lang="ja-JP" altLang="en-US" sz="2000" b="1" dirty="0"/>
              <a:t>大学全体としては様々な人材を求めていますが、一方で、実際に働いている若手職員が向いている人材や一緒に働きたい人材をどのように考えているか聞いてみました。（</a:t>
            </a:r>
            <a:r>
              <a:rPr lang="ja-JP" altLang="en-US" sz="2000" b="1" dirty="0">
                <a:latin typeface="メイリオ" panose="020B0604030504040204" pitchFamily="50" charset="-128"/>
                <a:ea typeface="メイリオ" panose="020B0604030504040204" pitchFamily="50" charset="-128"/>
              </a:rPr>
              <a:t>抜粋</a:t>
            </a:r>
            <a:r>
              <a:rPr kumimoji="1" lang="ja-JP" altLang="en-US" sz="2000" b="1" dirty="0"/>
              <a:t>）</a:t>
            </a:r>
          </a:p>
        </p:txBody>
      </p:sp>
      <p:sp>
        <p:nvSpPr>
          <p:cNvPr id="3" name="スライド番号プレースホルダー 2">
            <a:extLst>
              <a:ext uri="{FF2B5EF4-FFF2-40B4-BE49-F238E27FC236}">
                <a16:creationId xmlns:a16="http://schemas.microsoft.com/office/drawing/2014/main" id="{CC690A87-9E36-417F-B0F4-909951218B91}"/>
              </a:ext>
            </a:extLst>
          </p:cNvPr>
          <p:cNvSpPr>
            <a:spLocks noGrp="1"/>
          </p:cNvSpPr>
          <p:nvPr>
            <p:ph type="sldNum" sz="quarter" idx="12"/>
          </p:nvPr>
        </p:nvSpPr>
        <p:spPr/>
        <p:txBody>
          <a:bodyPr/>
          <a:lstStyle/>
          <a:p>
            <a:fld id="{4FAB73BC-B049-4115-A692-8D63A059BFB8}" type="slidenum">
              <a:rPr lang="en-US" smtClean="0"/>
              <a:t>18</a:t>
            </a:fld>
            <a:endParaRPr lang="en-US"/>
          </a:p>
        </p:txBody>
      </p:sp>
    </p:spTree>
    <p:extLst>
      <p:ext uri="{BB962C8B-B14F-4D97-AF65-F5344CB8AC3E}">
        <p14:creationId xmlns:p14="http://schemas.microsoft.com/office/powerpoint/2010/main" val="2156553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199165E-E445-4228-B395-FA22702C7BF0}"/>
              </a:ext>
            </a:extLst>
          </p:cNvPr>
          <p:cNvSpPr/>
          <p:nvPr/>
        </p:nvSpPr>
        <p:spPr>
          <a:xfrm>
            <a:off x="156000" y="1982224"/>
            <a:ext cx="11880000" cy="4680000"/>
          </a:xfrm>
          <a:prstGeom prst="rect">
            <a:avLst/>
          </a:prstGeom>
          <a:solidFill>
            <a:srgbClr val="EFEFE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個人的には、業務にかかわる他の人のことを考えて仕事を進めていく人と働きたいと思います。</a:t>
            </a: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他者を思いやれる人と働きたいです。</a:t>
            </a: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うまくいかないことがあっても「</a:t>
            </a:r>
            <a:r>
              <a:rPr kumimoji="1" lang="ja-JP" altLang="en-US" sz="1600" dirty="0" err="1">
                <a:solidFill>
                  <a:schemeClr val="tx1"/>
                </a:solidFill>
                <a:latin typeface="メイリオ" panose="020B0604030504040204" pitchFamily="50" charset="-128"/>
                <a:ea typeface="メイリオ" panose="020B0604030504040204" pitchFamily="50" charset="-128"/>
              </a:rPr>
              <a:t>まあいっか</a:t>
            </a:r>
            <a:r>
              <a:rPr kumimoji="1" lang="ja-JP" altLang="en-US" sz="1600" dirty="0">
                <a:solidFill>
                  <a:schemeClr val="tx1"/>
                </a:solidFill>
                <a:latin typeface="メイリオ" panose="020B0604030504040204" pitchFamily="50" charset="-128"/>
                <a:ea typeface="メイリオ" panose="020B0604030504040204" pitchFamily="50" charset="-128"/>
              </a:rPr>
              <a:t>しょうがない、次どうしよっか」と切り替えられるほどほどのポジティブさ</a:t>
            </a: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事務作業が多いので、デスクワークが得意な方に向いていると思う。</a:t>
            </a: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元気な人。協調性がある、きちんとコミュニケーションがとれる人と働きたいです。</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様々な経験を有し、柔軟な思考を持っている人</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臨機応変に柔軟な対応ができる人</a:t>
            </a: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仕事は常に人と人との関わりの中で成り立っているため、積極的にコミュニケーションをとることができる人</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柔軟に対応ができる人</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en-US" altLang="ja-JP" sz="1600" dirty="0">
                <a:solidFill>
                  <a:schemeClr val="tx1"/>
                </a:solidFill>
                <a:latin typeface="メイリオ" panose="020B0604030504040204" pitchFamily="50" charset="-128"/>
                <a:ea typeface="メイリオ" panose="020B0604030504040204" pitchFamily="50" charset="-128"/>
              </a:rPr>
              <a:t>IT</a:t>
            </a:r>
            <a:r>
              <a:rPr kumimoji="1" lang="ja-JP" altLang="en-US" sz="1600" dirty="0">
                <a:solidFill>
                  <a:schemeClr val="tx1"/>
                </a:solidFill>
                <a:latin typeface="メイリオ" panose="020B0604030504040204" pitchFamily="50" charset="-128"/>
                <a:ea typeface="メイリオ" panose="020B0604030504040204" pitchFamily="50" charset="-128"/>
              </a:rPr>
              <a:t>リテラシーの高い人</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多角的に物事を捉えることができる人</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若手職員が一緒に働きたい人物像（</a:t>
            </a:r>
            <a:r>
              <a:rPr lang="en-US" altLang="ja-JP" b="1" u="sng" dirty="0">
                <a:solidFill>
                  <a:schemeClr val="tx1"/>
                </a:solidFill>
                <a:latin typeface="メイリオ" panose="020B0604030504040204" pitchFamily="50" charset="-128"/>
                <a:ea typeface="メイリオ" panose="020B0604030504040204" pitchFamily="50" charset="-128"/>
              </a:rPr>
              <a:t>※</a:t>
            </a:r>
            <a:r>
              <a:rPr lang="ja-JP" altLang="en-US" b="1" u="sng" dirty="0">
                <a:solidFill>
                  <a:schemeClr val="tx1"/>
                </a:solidFill>
                <a:latin typeface="メイリオ" panose="020B0604030504040204" pitchFamily="50" charset="-128"/>
                <a:ea typeface="メイリオ" panose="020B0604030504040204" pitchFamily="50" charset="-128"/>
              </a:rPr>
              <a:t>個人の見解）</a:t>
            </a:r>
            <a:r>
              <a:rPr lang="ja-JP" altLang="en-US" b="1" dirty="0">
                <a:solidFill>
                  <a:schemeClr val="tx1"/>
                </a:solidFill>
                <a:latin typeface="メイリオ" panose="020B0604030504040204" pitchFamily="50" charset="-128"/>
                <a:ea typeface="メイリオ" panose="020B0604030504040204" pitchFamily="50" charset="-128"/>
              </a:rPr>
              <a:t>　</a:t>
            </a:r>
            <a:r>
              <a:rPr lang="en-US" altLang="ja-JP" sz="2400" b="1" dirty="0">
                <a:solidFill>
                  <a:schemeClr val="tx1"/>
                </a:solidFill>
                <a:latin typeface="メイリオ" panose="020B0604030504040204" pitchFamily="50" charset="-128"/>
                <a:ea typeface="メイリオ" panose="020B0604030504040204" pitchFamily="50" charset="-128"/>
              </a:rPr>
              <a:t>(2/2)</a:t>
            </a:r>
            <a:endParaRPr lang="en-US" altLang="ja-JP" b="1"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3612" y="908720"/>
            <a:ext cx="12192000" cy="369332"/>
          </a:xfrm>
          <a:prstGeom prst="rect">
            <a:avLst/>
          </a:prstGeom>
        </p:spPr>
        <p:txBody>
          <a:bodyPr wrap="square">
            <a:spAutoFit/>
          </a:bodyPr>
          <a:lstStyle/>
          <a:p>
            <a:pPr marL="285750" indent="-285750">
              <a:spcBef>
                <a:spcPct val="0"/>
              </a:spcBef>
              <a:buClrTx/>
              <a:buSzTx/>
              <a:buFont typeface="Arial" panose="020B0604020202020204" pitchFamily="34" charset="0"/>
              <a:buChar char="•"/>
            </a:pPr>
            <a:endParaRPr lang="ja-JP" altLang="en-US"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5BFA9A5D-C264-441D-8702-B2A11EBAA939}"/>
              </a:ext>
            </a:extLst>
          </p:cNvPr>
          <p:cNvSpPr txBox="1"/>
          <p:nvPr/>
        </p:nvSpPr>
        <p:spPr>
          <a:xfrm>
            <a:off x="85762" y="1093386"/>
            <a:ext cx="11665296" cy="707886"/>
          </a:xfrm>
          <a:prstGeom prst="rect">
            <a:avLst/>
          </a:prstGeom>
          <a:noFill/>
        </p:spPr>
        <p:txBody>
          <a:bodyPr wrap="square" rtlCol="0">
            <a:spAutoFit/>
          </a:bodyPr>
          <a:lstStyle/>
          <a:p>
            <a:r>
              <a:rPr kumimoji="1" lang="ja-JP" altLang="en-US" sz="2000" b="1" dirty="0"/>
              <a:t>大学全体としては様々な人材を求めていますが、一方で、実際に働いている若手職員が向いている人材や一緒に働きたい人材をどのように考えているか聞いてみました。（</a:t>
            </a:r>
            <a:r>
              <a:rPr lang="ja-JP" altLang="en-US" sz="2000" b="1" dirty="0">
                <a:latin typeface="メイリオ" panose="020B0604030504040204" pitchFamily="50" charset="-128"/>
                <a:ea typeface="メイリオ" panose="020B0604030504040204" pitchFamily="50" charset="-128"/>
              </a:rPr>
              <a:t>抜粋</a:t>
            </a:r>
            <a:r>
              <a:rPr kumimoji="1" lang="ja-JP" altLang="en-US" sz="2000" b="1" dirty="0"/>
              <a:t>）</a:t>
            </a:r>
          </a:p>
        </p:txBody>
      </p:sp>
      <p:sp>
        <p:nvSpPr>
          <p:cNvPr id="3" name="スライド番号プレースホルダー 2">
            <a:extLst>
              <a:ext uri="{FF2B5EF4-FFF2-40B4-BE49-F238E27FC236}">
                <a16:creationId xmlns:a16="http://schemas.microsoft.com/office/drawing/2014/main" id="{0779247D-0091-4375-8246-EDFA35D3D441}"/>
              </a:ext>
            </a:extLst>
          </p:cNvPr>
          <p:cNvSpPr>
            <a:spLocks noGrp="1"/>
          </p:cNvSpPr>
          <p:nvPr>
            <p:ph type="sldNum" sz="quarter" idx="12"/>
          </p:nvPr>
        </p:nvSpPr>
        <p:spPr/>
        <p:txBody>
          <a:bodyPr/>
          <a:lstStyle/>
          <a:p>
            <a:fld id="{4FAB73BC-B049-4115-A692-8D63A059BFB8}" type="slidenum">
              <a:rPr lang="en-US" smtClean="0"/>
              <a:t>19</a:t>
            </a:fld>
            <a:endParaRPr lang="en-US"/>
          </a:p>
        </p:txBody>
      </p:sp>
    </p:spTree>
    <p:extLst>
      <p:ext uri="{BB962C8B-B14F-4D97-AF65-F5344CB8AC3E}">
        <p14:creationId xmlns:p14="http://schemas.microsoft.com/office/powerpoint/2010/main" val="283643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EC05291-4D61-4F27-BB50-E3202131CDE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sp>
        <p:nvSpPr>
          <p:cNvPr id="2" name="正方形/長方形 1">
            <a:extLst>
              <a:ext uri="{FF2B5EF4-FFF2-40B4-BE49-F238E27FC236}">
                <a16:creationId xmlns:a16="http://schemas.microsoft.com/office/drawing/2014/main" id="{E114F5EB-8E7A-4747-AFD3-050E1E831CDC}"/>
              </a:ext>
            </a:extLst>
          </p:cNvPr>
          <p:cNvSpPr/>
          <p:nvPr/>
        </p:nvSpPr>
        <p:spPr>
          <a:xfrm>
            <a:off x="623392" y="651434"/>
            <a:ext cx="10945216" cy="597723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b="1" dirty="0">
                <a:solidFill>
                  <a:schemeClr val="tx1"/>
                </a:solidFill>
                <a:latin typeface="メイリオ" panose="020B0604030504040204" pitchFamily="50" charset="-128"/>
                <a:ea typeface="メイリオ" panose="020B0604030504040204" pitchFamily="50" charset="-128"/>
              </a:rPr>
              <a:t>昨今のコロナ禍により、名工大で先輩職員がどのように働いているかなど、満足にお伝えする機会が少ないこと、また実態が見えにくい！という声を受けて、以前開催した</a:t>
            </a:r>
            <a:r>
              <a:rPr kumimoji="1" lang="en-US" altLang="ja-JP" sz="2000" b="1" dirty="0">
                <a:solidFill>
                  <a:schemeClr val="tx1"/>
                </a:solidFill>
                <a:latin typeface="メイリオ" panose="020B0604030504040204" pitchFamily="50" charset="-128"/>
                <a:ea typeface="メイリオ" panose="020B0604030504040204" pitchFamily="50" charset="-128"/>
              </a:rPr>
              <a:t>WEB</a:t>
            </a:r>
            <a:r>
              <a:rPr kumimoji="1" lang="ja-JP" altLang="en-US" sz="2000" b="1" dirty="0">
                <a:solidFill>
                  <a:schemeClr val="tx1"/>
                </a:solidFill>
                <a:latin typeface="メイリオ" panose="020B0604030504040204" pitchFamily="50" charset="-128"/>
                <a:ea typeface="メイリオ" panose="020B0604030504040204" pitchFamily="50" charset="-128"/>
              </a:rPr>
              <a:t>説明会で受けた質問を中心に若手職員にアンケートをお願いしました。</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2000" b="1" u="sng" dirty="0">
                <a:solidFill>
                  <a:srgbClr val="FF0000"/>
                </a:solidFill>
                <a:latin typeface="メイリオ" panose="020B0604030504040204" pitchFamily="50" charset="-128"/>
                <a:ea typeface="メイリオ" panose="020B0604030504040204" pitchFamily="50" charset="-128"/>
              </a:rPr>
              <a:t>本音での</a:t>
            </a:r>
            <a:r>
              <a:rPr kumimoji="1" lang="ja-JP" altLang="en-US" sz="2000" b="1" u="sng" dirty="0">
                <a:solidFill>
                  <a:schemeClr val="tx1"/>
                </a:solidFill>
                <a:latin typeface="メイリオ" panose="020B0604030504040204" pitchFamily="50" charset="-128"/>
                <a:ea typeface="メイリオ" panose="020B0604030504040204" pitchFamily="50" charset="-128"/>
              </a:rPr>
              <a:t>回答をお願いしたので</a:t>
            </a:r>
            <a:r>
              <a:rPr kumimoji="1" lang="ja-JP" altLang="en-US" sz="2000" b="1" dirty="0">
                <a:solidFill>
                  <a:schemeClr val="tx1"/>
                </a:solidFill>
                <a:latin typeface="メイリオ" panose="020B0604030504040204" pitchFamily="50" charset="-128"/>
                <a:ea typeface="メイリオ" panose="020B0604030504040204" pitchFamily="50" charset="-128"/>
              </a:rPr>
              <a:t>、皆さんが名工大を理解する一助となれば幸いです。</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endParaRPr kumimoji="1" lang="en-US" altLang="ja-JP" sz="2000" b="1" dirty="0">
              <a:solidFill>
                <a:schemeClr val="tx1"/>
              </a:solidFill>
              <a:latin typeface="メイリオ" panose="020B0604030504040204" pitchFamily="50" charset="-128"/>
              <a:ea typeface="メイリオ" panose="020B0604030504040204" pitchFamily="50" charset="-128"/>
            </a:endParaRPr>
          </a:p>
          <a:p>
            <a:r>
              <a:rPr kumimoji="1" lang="ja-JP" altLang="en-US" sz="2000" b="1" dirty="0">
                <a:solidFill>
                  <a:schemeClr val="tx1"/>
                </a:solidFill>
                <a:latin typeface="メイリオ" panose="020B0604030504040204" pitchFamily="50" charset="-128"/>
                <a:ea typeface="メイリオ" panose="020B0604030504040204" pitchFamily="50" charset="-128"/>
              </a:rPr>
              <a:t>アンケート対象：勤続５年未満の若手職員</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endParaRPr kumimoji="1" lang="en-US" altLang="ja-JP" sz="2000" b="1" dirty="0">
              <a:solidFill>
                <a:schemeClr val="tx1"/>
              </a:solidFill>
              <a:latin typeface="メイリオ" panose="020B0604030504040204" pitchFamily="50" charset="-128"/>
              <a:ea typeface="メイリオ" panose="020B0604030504040204" pitchFamily="50" charset="-128"/>
            </a:endParaRPr>
          </a:p>
          <a:p>
            <a:r>
              <a:rPr kumimoji="1" lang="en-US" altLang="ja-JP" sz="2000" b="1" dirty="0">
                <a:solidFill>
                  <a:schemeClr val="tx1"/>
                </a:solidFill>
                <a:latin typeface="メイリオ" panose="020B0604030504040204" pitchFamily="50" charset="-128"/>
                <a:ea typeface="メイリオ" panose="020B0604030504040204" pitchFamily="50" charset="-128"/>
              </a:rPr>
              <a:t>※</a:t>
            </a:r>
            <a:r>
              <a:rPr kumimoji="1" lang="ja-JP" altLang="en-US" sz="2000" b="1" dirty="0">
                <a:solidFill>
                  <a:schemeClr val="tx1"/>
                </a:solidFill>
                <a:latin typeface="メイリオ" panose="020B0604030504040204" pitchFamily="50" charset="-128"/>
                <a:ea typeface="メイリオ" panose="020B0604030504040204" pitchFamily="50" charset="-128"/>
              </a:rPr>
              <a:t>集計者注：あくまでも</a:t>
            </a:r>
            <a:r>
              <a:rPr kumimoji="1" lang="ja-JP" altLang="en-US" sz="2000" b="1" u="sng" dirty="0">
                <a:solidFill>
                  <a:schemeClr val="tx1"/>
                </a:solidFill>
                <a:latin typeface="メイリオ" panose="020B0604030504040204" pitchFamily="50" charset="-128"/>
                <a:ea typeface="メイリオ" panose="020B0604030504040204" pitchFamily="50" charset="-128"/>
              </a:rPr>
              <a:t>当該回答は個人の主観・見解に基づく回答</a:t>
            </a:r>
            <a:r>
              <a:rPr kumimoji="1" lang="ja-JP" altLang="en-US" sz="2000" b="1" dirty="0">
                <a:solidFill>
                  <a:schemeClr val="tx1"/>
                </a:solidFill>
                <a:latin typeface="メイリオ" panose="020B0604030504040204" pitchFamily="50" charset="-128"/>
                <a:ea typeface="メイリオ" panose="020B0604030504040204" pitchFamily="50" charset="-128"/>
              </a:rPr>
              <a:t>ですので、</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r>
              <a:rPr kumimoji="1" lang="ja-JP" altLang="en-US" sz="2000" b="1" dirty="0">
                <a:solidFill>
                  <a:schemeClr val="tx1"/>
                </a:solidFill>
                <a:latin typeface="メイリオ" panose="020B0604030504040204" pitchFamily="50" charset="-128"/>
                <a:ea typeface="メイリオ" panose="020B0604030504040204" pitchFamily="50" charset="-128"/>
              </a:rPr>
              <a:t>　その点を理解の上でご覧ください。（回答は順不同）</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r>
              <a:rPr kumimoji="1" lang="ja-JP" altLang="en-US" sz="2000" b="1" dirty="0">
                <a:solidFill>
                  <a:schemeClr val="tx1"/>
                </a:solidFill>
                <a:latin typeface="メイリオ" panose="020B0604030504040204" pitchFamily="50" charset="-128"/>
                <a:ea typeface="メイリオ" panose="020B0604030504040204" pitchFamily="50" charset="-128"/>
              </a:rPr>
              <a:t>　</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r>
              <a:rPr kumimoji="1" lang="ja-JP" altLang="en-US" sz="2000" b="1" dirty="0">
                <a:solidFill>
                  <a:schemeClr val="tx1"/>
                </a:solidFill>
                <a:latin typeface="メイリオ" panose="020B0604030504040204" pitchFamily="50" charset="-128"/>
                <a:ea typeface="メイリオ" panose="020B0604030504040204" pitchFamily="50" charset="-128"/>
              </a:rPr>
              <a:t>　</a:t>
            </a:r>
            <a:r>
              <a:rPr kumimoji="1" lang="ja-JP" altLang="en-US" sz="1600" b="1" dirty="0">
                <a:solidFill>
                  <a:schemeClr val="tx1"/>
                </a:solidFill>
                <a:latin typeface="メイリオ" panose="020B0604030504040204" pitchFamily="50" charset="-128"/>
                <a:ea typeface="メイリオ" panose="020B0604030504040204" pitchFamily="50" charset="-128"/>
              </a:rPr>
              <a:t>その上で集計者が補足したい場合は</a:t>
            </a:r>
            <a:r>
              <a:rPr kumimoji="1" lang="ja-JP" altLang="en-US" sz="1600" b="1" u="sng" dirty="0">
                <a:solidFill>
                  <a:schemeClr val="tx1"/>
                </a:solidFill>
                <a:latin typeface="メイリオ" panose="020B0604030504040204" pitchFamily="50" charset="-128"/>
                <a:ea typeface="メイリオ" panose="020B0604030504040204" pitchFamily="50" charset="-128"/>
              </a:rPr>
              <a:t>（集計者注：○○）</a:t>
            </a:r>
            <a:r>
              <a:rPr kumimoji="1" lang="ja-JP" altLang="en-US" sz="1600" b="1" dirty="0">
                <a:solidFill>
                  <a:schemeClr val="tx1"/>
                </a:solidFill>
                <a:latin typeface="メイリオ" panose="020B0604030504040204" pitchFamily="50" charset="-128"/>
                <a:ea typeface="メイリオ" panose="020B0604030504040204" pitchFamily="50" charset="-128"/>
              </a:rPr>
              <a:t>の表記で注記しています。</a:t>
            </a:r>
            <a:endParaRPr kumimoji="1"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0DBF3133-5171-4A23-B392-E0F0B3DBE934}"/>
              </a:ext>
            </a:extLst>
          </p:cNvPr>
          <p:cNvSpPr txBox="1"/>
          <p:nvPr/>
        </p:nvSpPr>
        <p:spPr>
          <a:xfrm>
            <a:off x="4789392" y="651642"/>
            <a:ext cx="2613216" cy="523220"/>
          </a:xfrm>
          <a:prstGeom prst="rect">
            <a:avLst/>
          </a:prstGeom>
          <a:noFill/>
        </p:spPr>
        <p:txBody>
          <a:bodyPr wrap="none" rtlCol="0">
            <a:spAutoFit/>
          </a:bodyPr>
          <a:lstStyle/>
          <a:p>
            <a:r>
              <a:rPr kumimoji="1" lang="ja-JP" altLang="en-US" sz="2800" b="1" dirty="0"/>
              <a:t>本</a:t>
            </a:r>
            <a:r>
              <a:rPr kumimoji="1" lang="en-US" altLang="ja-JP" sz="2800" b="1" dirty="0"/>
              <a:t>Q&amp;A</a:t>
            </a:r>
            <a:r>
              <a:rPr kumimoji="1" lang="ja-JP" altLang="en-US" sz="2800" b="1" dirty="0"/>
              <a:t>について</a:t>
            </a:r>
          </a:p>
        </p:txBody>
      </p:sp>
      <p:sp>
        <p:nvSpPr>
          <p:cNvPr id="4" name="スライド番号プレースホルダー 3">
            <a:extLst>
              <a:ext uri="{FF2B5EF4-FFF2-40B4-BE49-F238E27FC236}">
                <a16:creationId xmlns:a16="http://schemas.microsoft.com/office/drawing/2014/main" id="{E2779062-3D9C-48B5-A9D9-A85AE96753E3}"/>
              </a:ext>
            </a:extLst>
          </p:cNvPr>
          <p:cNvSpPr>
            <a:spLocks noGrp="1"/>
          </p:cNvSpPr>
          <p:nvPr>
            <p:ph type="sldNum" sz="quarter" idx="12"/>
          </p:nvPr>
        </p:nvSpPr>
        <p:spPr/>
        <p:txBody>
          <a:bodyPr/>
          <a:lstStyle/>
          <a:p>
            <a:fld id="{4FAB73BC-B049-4115-A692-8D63A059BFB8}" type="slidenum">
              <a:rPr lang="en-US" smtClean="0"/>
              <a:t>2</a:t>
            </a:fld>
            <a:endParaRPr lang="en-US"/>
          </a:p>
        </p:txBody>
      </p:sp>
    </p:spTree>
    <p:extLst>
      <p:ext uri="{BB962C8B-B14F-4D97-AF65-F5344CB8AC3E}">
        <p14:creationId xmlns:p14="http://schemas.microsoft.com/office/powerpoint/2010/main" val="1755303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199165E-E445-4228-B395-FA22702C7BF0}"/>
              </a:ext>
            </a:extLst>
          </p:cNvPr>
          <p:cNvSpPr/>
          <p:nvPr/>
        </p:nvSpPr>
        <p:spPr>
          <a:xfrm>
            <a:off x="95672" y="757713"/>
            <a:ext cx="12000656" cy="3247352"/>
          </a:xfrm>
          <a:prstGeom prst="rect">
            <a:avLst/>
          </a:prstGeom>
          <a:solidFill>
            <a:srgbClr val="EFEFE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solidFill>
                  <a:schemeClr val="tx1"/>
                </a:solidFill>
                <a:latin typeface="メイリオ" panose="020B0604030504040204" pitchFamily="50" charset="-128"/>
                <a:ea typeface="メイリオ" panose="020B0604030504040204" pitchFamily="50" charset="-128"/>
              </a:rPr>
              <a:t>仕事で難しいと感じたこと（一部抜粋）</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学務課の業務上、名工大の先生と関わることが多いです。</a:t>
            </a:r>
            <a:r>
              <a:rPr kumimoji="1" lang="ja-JP" altLang="en-US" sz="1600" u="sng" dirty="0">
                <a:solidFill>
                  <a:schemeClr val="tx1"/>
                </a:solidFill>
                <a:latin typeface="メイリオ" panose="020B0604030504040204" pitchFamily="50" charset="-128"/>
                <a:ea typeface="メイリオ" panose="020B0604030504040204" pitchFamily="50" charset="-128"/>
              </a:rPr>
              <a:t>大学の先生との関わり方は今でも難しい</a:t>
            </a:r>
            <a:r>
              <a:rPr kumimoji="1" lang="ja-JP" altLang="en-US" sz="1600" dirty="0">
                <a:solidFill>
                  <a:schemeClr val="tx1"/>
                </a:solidFill>
                <a:latin typeface="メイリオ" panose="020B0604030504040204" pitchFamily="50" charset="-128"/>
                <a:ea typeface="メイリオ" panose="020B0604030504040204" pitchFamily="50" charset="-128"/>
              </a:rPr>
              <a:t>と感じていますが、いろんな先生がいることをふまえ、依頼の仕方も一工夫したりすることで少しずつ多くの先生と接せられるようになってきていると思います。</a:t>
            </a:r>
          </a:p>
          <a:p>
            <a:pPr marL="285750" indent="-285750">
              <a:buFont typeface="Arial" panose="020B0604020202020204" pitchFamily="34" charset="0"/>
              <a:buChar char="•"/>
            </a:pPr>
            <a:r>
              <a:rPr kumimoji="1" lang="ja-JP" altLang="en-US" sz="1600" u="sng" dirty="0">
                <a:solidFill>
                  <a:schemeClr val="tx1"/>
                </a:solidFill>
                <a:latin typeface="メイリオ" panose="020B0604030504040204" pitchFamily="50" charset="-128"/>
                <a:ea typeface="メイリオ" panose="020B0604030504040204" pitchFamily="50" charset="-128"/>
              </a:rPr>
              <a:t>業務に改善を提案した際に、最初は話は聞いてもらえるものの実行まで移させてもらえないこともあった</a:t>
            </a:r>
            <a:r>
              <a:rPr kumimoji="1" lang="ja-JP" altLang="en-US" sz="1600" dirty="0">
                <a:solidFill>
                  <a:schemeClr val="tx1"/>
                </a:solidFill>
                <a:latin typeface="メイリオ" panose="020B0604030504040204" pitchFamily="50" charset="-128"/>
                <a:ea typeface="メイリオ" panose="020B0604030504040204" pitchFamily="50" charset="-128"/>
              </a:rPr>
              <a:t>。日々の業務をしっかりこなし土台を作ったうえで、丁寧な説明をして後はＧＯサインを出すだけという状況まで準備すれば変えさせてもらえた。</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慣れるまでは、どの係が何を管轄しているか、誰に頼めばいいか、など</a:t>
            </a:r>
            <a:r>
              <a:rPr kumimoji="1" lang="ja-JP" altLang="en-US" sz="1600" u="sng" dirty="0">
                <a:solidFill>
                  <a:schemeClr val="tx1"/>
                </a:solidFill>
                <a:latin typeface="メイリオ" panose="020B0604030504040204" pitchFamily="50" charset="-128"/>
                <a:ea typeface="メイリオ" panose="020B0604030504040204" pitchFamily="50" charset="-128"/>
              </a:rPr>
              <a:t>大学の仕組みに関することが指示なしでは全く分からなかった</a:t>
            </a:r>
            <a:r>
              <a:rPr kumimoji="1" lang="ja-JP" altLang="en-US" sz="1600" dirty="0">
                <a:solidFill>
                  <a:schemeClr val="tx1"/>
                </a:solidFill>
                <a:latin typeface="メイリオ" panose="020B0604030504040204" pitchFamily="50" charset="-128"/>
                <a:ea typeface="メイリオ" panose="020B0604030504040204" pitchFamily="50" charset="-128"/>
              </a:rPr>
              <a:t>。乗り越えるにあたって、経験を積むことと、一度やったことは確実に、また体系的に覚えておくことを意識した。</a:t>
            </a:r>
          </a:p>
          <a:p>
            <a:pPr marL="285750" indent="-285750">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上手な伝え方。言い回しや自分がもっていきたい方に相手を持っていけるような話の流れ方を相手に合わせてできるようになると衝突が少なくなると思う。</a:t>
            </a:r>
          </a:p>
          <a:p>
            <a:pPr marL="285750" indent="-285750">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異動。</a:t>
            </a:r>
            <a:r>
              <a:rPr kumimoji="1" lang="ja-JP" altLang="en-US" sz="1600" u="sng" dirty="0">
                <a:solidFill>
                  <a:schemeClr val="tx1"/>
                </a:solidFill>
                <a:latin typeface="メイリオ" panose="020B0604030504040204" pitchFamily="50" charset="-128"/>
                <a:ea typeface="メイリオ" panose="020B0604030504040204" pitchFamily="50" charset="-128"/>
              </a:rPr>
              <a:t>転職したと思うぐらい全く違う業務で戸惑った</a:t>
            </a:r>
            <a:r>
              <a:rPr kumimoji="1" lang="ja-JP" altLang="en-US" sz="1600" dirty="0">
                <a:solidFill>
                  <a:schemeClr val="tx1"/>
                </a:solidFill>
                <a:latin typeface="メイリオ" panose="020B0604030504040204" pitchFamily="50" charset="-128"/>
                <a:ea typeface="メイリオ" panose="020B0604030504040204" pitchFamily="50" charset="-128"/>
              </a:rPr>
              <a:t>けど、先輩を見て勉強しました。業務量が多く大変でもめげない気持ちで頑張れば大丈夫でした。上司が異動した場合も、が</a:t>
            </a:r>
            <a:r>
              <a:rPr kumimoji="1" lang="ja-JP" altLang="en-US" sz="1600" dirty="0" err="1">
                <a:solidFill>
                  <a:schemeClr val="tx1"/>
                </a:solidFill>
                <a:latin typeface="メイリオ" panose="020B0604030504040204" pitchFamily="50" charset="-128"/>
                <a:ea typeface="メイリオ" panose="020B0604030504040204" pitchFamily="50" charset="-128"/>
              </a:rPr>
              <a:t>らっと</a:t>
            </a:r>
            <a:r>
              <a:rPr kumimoji="1" lang="ja-JP" altLang="en-US" sz="1600" dirty="0">
                <a:solidFill>
                  <a:schemeClr val="tx1"/>
                </a:solidFill>
                <a:latin typeface="メイリオ" panose="020B0604030504040204" pitchFamily="50" charset="-128"/>
                <a:ea typeface="メイリオ" panose="020B0604030504040204" pitchFamily="50" charset="-128"/>
              </a:rPr>
              <a:t>変わるので難しいと感じています。こちらはまだ乗り越えようとしている途中です。</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その他</a:t>
            </a:r>
            <a:endParaRPr lang="en-US" altLang="ja-JP" b="1" u="sng"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3612" y="908720"/>
            <a:ext cx="12192000" cy="369332"/>
          </a:xfrm>
          <a:prstGeom prst="rect">
            <a:avLst/>
          </a:prstGeom>
        </p:spPr>
        <p:txBody>
          <a:bodyPr wrap="square">
            <a:spAutoFit/>
          </a:bodyPr>
          <a:lstStyle/>
          <a:p>
            <a:pPr marL="285750" indent="-285750">
              <a:spcBef>
                <a:spcPct val="0"/>
              </a:spcBef>
              <a:buClrTx/>
              <a:buSzTx/>
              <a:buFont typeface="Arial" panose="020B0604020202020204" pitchFamily="34" charset="0"/>
              <a:buChar char="•"/>
            </a:pPr>
            <a:endParaRPr lang="ja-JP" altLang="en-US"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5A2FD888-3F13-49AD-B0A3-49EA8E14EA34}"/>
              </a:ext>
            </a:extLst>
          </p:cNvPr>
          <p:cNvSpPr/>
          <p:nvPr/>
        </p:nvSpPr>
        <p:spPr>
          <a:xfrm>
            <a:off x="95672" y="4110749"/>
            <a:ext cx="12000656" cy="2630619"/>
          </a:xfrm>
          <a:prstGeom prst="rect">
            <a:avLst/>
          </a:prstGeom>
          <a:solidFill>
            <a:srgbClr val="D0D6E4">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solidFill>
                  <a:schemeClr val="tx1"/>
                </a:solidFill>
                <a:latin typeface="メイリオ" panose="020B0604030504040204" pitchFamily="50" charset="-128"/>
                <a:ea typeface="メイリオ" panose="020B0604030504040204" pitchFamily="50" charset="-128"/>
              </a:rPr>
              <a:t>入職前にどんな経験をしてきたか（一部抜粋）</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法律を学んでおり、</a:t>
            </a:r>
            <a:r>
              <a:rPr kumimoji="1" lang="ja-JP" altLang="en-US" sz="1600" u="sng" dirty="0">
                <a:solidFill>
                  <a:schemeClr val="tx1"/>
                </a:solidFill>
                <a:latin typeface="メイリオ" panose="020B0604030504040204" pitchFamily="50" charset="-128"/>
                <a:ea typeface="メイリオ" panose="020B0604030504040204" pitchFamily="50" charset="-128"/>
              </a:rPr>
              <a:t>法規係として知識が活かせた</a:t>
            </a:r>
            <a:r>
              <a:rPr kumimoji="1" lang="ja-JP" altLang="en-US" sz="1600" dirty="0">
                <a:solidFill>
                  <a:schemeClr val="tx1"/>
                </a:solidFill>
                <a:latin typeface="メイリオ" panose="020B0604030504040204" pitchFamily="50" charset="-128"/>
                <a:ea typeface="メイリオ" panose="020B0604030504040204" pitchFamily="50" charset="-128"/>
              </a:rPr>
              <a:t>。</a:t>
            </a:r>
          </a:p>
          <a:p>
            <a:pPr marL="285750" indent="-285750">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学生時代は課題やレポートに追われており、常にわからないことがあり壁に直面していました。その過程で</a:t>
            </a:r>
            <a:r>
              <a:rPr kumimoji="1" lang="ja-JP" altLang="en-US" sz="1600" u="sng" dirty="0">
                <a:solidFill>
                  <a:schemeClr val="tx1"/>
                </a:solidFill>
                <a:latin typeface="メイリオ" panose="020B0604030504040204" pitchFamily="50" charset="-128"/>
                <a:ea typeface="メイリオ" panose="020B0604030504040204" pitchFamily="50" charset="-128"/>
              </a:rPr>
              <a:t>分からないことがあればすぐに調べる癖や、とにかく早く、最小限の労力で処理するという意識がついている</a:t>
            </a:r>
            <a:r>
              <a:rPr kumimoji="1" lang="ja-JP" altLang="en-US" sz="1600" dirty="0">
                <a:solidFill>
                  <a:schemeClr val="tx1"/>
                </a:solidFill>
                <a:latin typeface="メイリオ" panose="020B0604030504040204" pitchFamily="50" charset="-128"/>
                <a:ea typeface="メイリオ" panose="020B0604030504040204" pitchFamily="50" charset="-128"/>
              </a:rPr>
              <a:t>ので業務全般を通じて役に立っていると感じます。</a:t>
            </a:r>
          </a:p>
          <a:p>
            <a:pPr marL="285750" indent="-285750">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学生時代は情報工学科で学び、プログラミングなどを勉強してきました。入職後は活かすことはほとんどないと思っていましたが、</a:t>
            </a:r>
            <a:r>
              <a:rPr kumimoji="1" lang="ja-JP" altLang="en-US" sz="1600" u="sng" dirty="0">
                <a:solidFill>
                  <a:schemeClr val="tx1"/>
                </a:solidFill>
                <a:latin typeface="メイリオ" panose="020B0604030504040204" pitchFamily="50" charset="-128"/>
                <a:ea typeface="メイリオ" panose="020B0604030504040204" pitchFamily="50" charset="-128"/>
              </a:rPr>
              <a:t>新規でシステムを開発したり、既存のものを修正したりする場面があり、その際に活かせた</a:t>
            </a:r>
            <a:r>
              <a:rPr kumimoji="1" lang="ja-JP" altLang="en-US" sz="1600" dirty="0">
                <a:solidFill>
                  <a:schemeClr val="tx1"/>
                </a:solidFill>
                <a:latin typeface="メイリオ" panose="020B0604030504040204" pitchFamily="50" charset="-128"/>
                <a:ea typeface="メイリオ" panose="020B0604030504040204" pitchFamily="50" charset="-128"/>
              </a:rPr>
              <a:t>と思います。</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前職（市役所）で市民からのクレーム対応を経験したことで、時々問い合わせがある学生の親御さんからのクレームなど、</a:t>
            </a:r>
            <a:r>
              <a:rPr kumimoji="1" lang="ja-JP" altLang="en-US" sz="1600" u="sng" dirty="0">
                <a:solidFill>
                  <a:schemeClr val="tx1"/>
                </a:solidFill>
                <a:latin typeface="メイリオ" panose="020B0604030504040204" pitchFamily="50" charset="-128"/>
                <a:ea typeface="メイリオ" panose="020B0604030504040204" pitchFamily="50" charset="-128"/>
              </a:rPr>
              <a:t>広い心でとりあえず「聞く」ことができる</a:t>
            </a:r>
            <a:r>
              <a:rPr kumimoji="1" lang="ja-JP" altLang="en-US" sz="1600" dirty="0">
                <a:solidFill>
                  <a:schemeClr val="tx1"/>
                </a:solidFill>
                <a:latin typeface="メイリオ" panose="020B0604030504040204" pitchFamily="50" charset="-128"/>
                <a:ea typeface="メイリオ" panose="020B0604030504040204" pitchFamily="50" charset="-128"/>
              </a:rPr>
              <a:t>こと</a:t>
            </a:r>
          </a:p>
          <a:p>
            <a:pPr marL="285750" indent="-285750">
              <a:buFont typeface="Arial" panose="020B0604020202020204" pitchFamily="34" charset="0"/>
              <a:buChar char="•"/>
            </a:pPr>
            <a:r>
              <a:rPr kumimoji="1" lang="ja-JP" altLang="en-US" sz="1600" dirty="0">
                <a:solidFill>
                  <a:schemeClr val="tx1"/>
                </a:solidFill>
                <a:latin typeface="メイリオ" panose="020B0604030504040204" pitchFamily="50" charset="-128"/>
                <a:ea typeface="メイリオ" panose="020B0604030504040204" pitchFamily="50" charset="-128"/>
              </a:rPr>
              <a:t>前職では</a:t>
            </a:r>
            <a:r>
              <a:rPr kumimoji="1" lang="ja-JP" altLang="en-US" sz="1600" u="sng" dirty="0">
                <a:solidFill>
                  <a:schemeClr val="tx1"/>
                </a:solidFill>
                <a:latin typeface="メイリオ" panose="020B0604030504040204" pitchFamily="50" charset="-128"/>
                <a:ea typeface="メイリオ" panose="020B0604030504040204" pitchFamily="50" charset="-128"/>
              </a:rPr>
              <a:t>人との交渉・説明・電話対応の場面が多かった</a:t>
            </a:r>
            <a:r>
              <a:rPr kumimoji="1" lang="ja-JP" altLang="en-US" sz="1600" dirty="0">
                <a:solidFill>
                  <a:schemeClr val="tx1"/>
                </a:solidFill>
                <a:latin typeface="メイリオ" panose="020B0604030504040204" pitchFamily="50" charset="-128"/>
                <a:ea typeface="メイリオ" panose="020B0604030504040204" pitchFamily="50" charset="-128"/>
              </a:rPr>
              <a:t>ため、現在の土台になっていると思う。</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09568AF3-6969-47DE-92FF-A4CF2210677D}"/>
              </a:ext>
            </a:extLst>
          </p:cNvPr>
          <p:cNvSpPr>
            <a:spLocks noGrp="1"/>
          </p:cNvSpPr>
          <p:nvPr>
            <p:ph type="sldNum" sz="quarter" idx="12"/>
          </p:nvPr>
        </p:nvSpPr>
        <p:spPr/>
        <p:txBody>
          <a:bodyPr/>
          <a:lstStyle/>
          <a:p>
            <a:fld id="{4FAB73BC-B049-4115-A692-8D63A059BFB8}" type="slidenum">
              <a:rPr lang="en-US" smtClean="0"/>
              <a:t>20</a:t>
            </a:fld>
            <a:endParaRPr lang="en-US"/>
          </a:p>
        </p:txBody>
      </p:sp>
    </p:spTree>
    <p:extLst>
      <p:ext uri="{BB962C8B-B14F-4D97-AF65-F5344CB8AC3E}">
        <p14:creationId xmlns:p14="http://schemas.microsoft.com/office/powerpoint/2010/main" val="1081892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7AC2A06-DB17-45FB-9B14-378E9652913F}"/>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sp>
        <p:nvSpPr>
          <p:cNvPr id="4" name="正方形/長方形 3">
            <a:extLst>
              <a:ext uri="{FF2B5EF4-FFF2-40B4-BE49-F238E27FC236}">
                <a16:creationId xmlns:a16="http://schemas.microsoft.com/office/drawing/2014/main" id="{A4FD8834-DB8B-4524-9156-47B81BD6BDB4}"/>
              </a:ext>
            </a:extLst>
          </p:cNvPr>
          <p:cNvSpPr/>
          <p:nvPr/>
        </p:nvSpPr>
        <p:spPr>
          <a:xfrm>
            <a:off x="551383" y="548680"/>
            <a:ext cx="11155565" cy="597723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575410" y="2413337"/>
            <a:ext cx="5041180" cy="2031325"/>
          </a:xfrm>
          <a:prstGeom prst="rect">
            <a:avLst/>
          </a:prstGeom>
          <a:noFill/>
        </p:spPr>
        <p:txBody>
          <a:bodyPr wrap="square">
            <a:spAutoFit/>
          </a:bodyPr>
          <a:lstStyle/>
          <a:p>
            <a:pPr eaLnBrk="1" hangingPunct="1">
              <a:defRPr/>
            </a:pPr>
            <a:r>
              <a:rPr lang="ja-JP" altLang="en-US" dirty="0">
                <a:latin typeface="+mn-ea"/>
                <a:ea typeface="+mn-ea"/>
              </a:rPr>
              <a:t>○　名古屋工業大学公式ホームページ</a:t>
            </a:r>
            <a:endParaRPr lang="en-US" altLang="ja-JP" dirty="0">
              <a:latin typeface="+mn-ea"/>
              <a:ea typeface="+mn-ea"/>
            </a:endParaRPr>
          </a:p>
          <a:p>
            <a:pPr eaLnBrk="1" hangingPunct="1">
              <a:defRPr/>
            </a:pPr>
            <a:r>
              <a:rPr lang="ja-JP" altLang="en-US" dirty="0">
                <a:latin typeface="+mn-ea"/>
                <a:ea typeface="+mn-ea"/>
              </a:rPr>
              <a:t>　　　　　</a:t>
            </a:r>
            <a:r>
              <a:rPr lang="en-US" altLang="ja-JP" u="sng" dirty="0">
                <a:latin typeface="+mn-ea"/>
                <a:ea typeface="+mn-ea"/>
              </a:rPr>
              <a:t>http://www.nitech.ac.jp/</a:t>
            </a:r>
          </a:p>
          <a:p>
            <a:pPr eaLnBrk="1" hangingPunct="1">
              <a:defRPr/>
            </a:pPr>
            <a:endParaRPr lang="en-US" altLang="ja-JP" dirty="0">
              <a:latin typeface="+mn-ea"/>
              <a:ea typeface="+mn-ea"/>
            </a:endParaRPr>
          </a:p>
          <a:p>
            <a:pPr eaLnBrk="1" hangingPunct="1">
              <a:defRPr/>
            </a:pPr>
            <a:r>
              <a:rPr lang="ja-JP" altLang="en-US" dirty="0">
                <a:latin typeface="+mn-ea"/>
                <a:ea typeface="+mn-ea"/>
              </a:rPr>
              <a:t>○　採用に関する問合せ先</a:t>
            </a:r>
            <a:endParaRPr lang="en-US" altLang="ja-JP" dirty="0">
              <a:latin typeface="+mn-ea"/>
              <a:ea typeface="+mn-ea"/>
            </a:endParaRPr>
          </a:p>
          <a:p>
            <a:pPr eaLnBrk="1" hangingPunct="1">
              <a:defRPr/>
            </a:pPr>
            <a:r>
              <a:rPr lang="ja-JP" altLang="en-US" dirty="0">
                <a:latin typeface="+mn-ea"/>
                <a:ea typeface="+mn-ea"/>
              </a:rPr>
              <a:t>　　　　名古屋工業大学　人事課人事係</a:t>
            </a:r>
            <a:endParaRPr lang="en-US" altLang="ja-JP" dirty="0">
              <a:latin typeface="+mn-ea"/>
              <a:ea typeface="+mn-ea"/>
            </a:endParaRPr>
          </a:p>
          <a:p>
            <a:pPr eaLnBrk="1" hangingPunct="1">
              <a:defRPr/>
            </a:pPr>
            <a:r>
              <a:rPr lang="ja-JP" altLang="en-US" dirty="0">
                <a:latin typeface="+mn-ea"/>
                <a:ea typeface="+mn-ea"/>
              </a:rPr>
              <a:t>　　　　　</a:t>
            </a:r>
            <a:r>
              <a:rPr lang="en-US" altLang="ja-JP" dirty="0">
                <a:latin typeface="+mn-ea"/>
                <a:ea typeface="+mn-ea"/>
              </a:rPr>
              <a:t>TEL</a:t>
            </a:r>
            <a:r>
              <a:rPr lang="ja-JP" altLang="en-US" dirty="0">
                <a:latin typeface="+mn-ea"/>
                <a:ea typeface="+mn-ea"/>
              </a:rPr>
              <a:t>：</a:t>
            </a:r>
            <a:r>
              <a:rPr lang="en-US" altLang="ja-JP" dirty="0">
                <a:latin typeface="+mn-ea"/>
                <a:ea typeface="+mn-ea"/>
              </a:rPr>
              <a:t>052-735-5012</a:t>
            </a:r>
            <a:r>
              <a:rPr lang="ja-JP" altLang="en-US" dirty="0">
                <a:latin typeface="+mn-ea"/>
                <a:ea typeface="+mn-ea"/>
              </a:rPr>
              <a:t>　</a:t>
            </a:r>
            <a:r>
              <a:rPr lang="en-US" altLang="ja-JP" dirty="0">
                <a:latin typeface="+mn-ea"/>
                <a:ea typeface="+mn-ea"/>
              </a:rPr>
              <a:t>FAX</a:t>
            </a:r>
            <a:r>
              <a:rPr lang="ja-JP" altLang="en-US" dirty="0">
                <a:latin typeface="+mn-ea"/>
                <a:ea typeface="+mn-ea"/>
              </a:rPr>
              <a:t>：</a:t>
            </a:r>
            <a:r>
              <a:rPr lang="en-US" altLang="ja-JP" dirty="0">
                <a:latin typeface="+mn-ea"/>
                <a:ea typeface="+mn-ea"/>
              </a:rPr>
              <a:t>052-735-5015</a:t>
            </a:r>
          </a:p>
          <a:p>
            <a:pPr eaLnBrk="1" hangingPunct="1">
              <a:defRPr/>
            </a:pPr>
            <a:r>
              <a:rPr lang="ja-JP" altLang="en-US" dirty="0">
                <a:latin typeface="+mn-ea"/>
                <a:ea typeface="+mn-ea"/>
              </a:rPr>
              <a:t>　　　　　</a:t>
            </a:r>
            <a:r>
              <a:rPr lang="en-US" altLang="ja-JP" dirty="0">
                <a:latin typeface="+mn-ea"/>
                <a:ea typeface="+mn-ea"/>
              </a:rPr>
              <a:t>E-mail</a:t>
            </a:r>
            <a:r>
              <a:rPr lang="ja-JP" altLang="en-US" dirty="0">
                <a:latin typeface="+mn-ea"/>
                <a:ea typeface="+mn-ea"/>
              </a:rPr>
              <a:t>：</a:t>
            </a:r>
            <a:r>
              <a:rPr lang="en-US" altLang="ja-JP" dirty="0">
                <a:latin typeface="+mn-ea"/>
                <a:ea typeface="+mn-ea"/>
              </a:rPr>
              <a:t>jinji@adm.nitech.ac.jp</a:t>
            </a:r>
          </a:p>
        </p:txBody>
      </p:sp>
      <p:sp>
        <p:nvSpPr>
          <p:cNvPr id="5" name="スライド番号プレースホルダー 4">
            <a:extLst>
              <a:ext uri="{FF2B5EF4-FFF2-40B4-BE49-F238E27FC236}">
                <a16:creationId xmlns:a16="http://schemas.microsoft.com/office/drawing/2014/main" id="{40B08008-0F8A-43BC-AE46-9E865AEFB44D}"/>
              </a:ext>
            </a:extLst>
          </p:cNvPr>
          <p:cNvSpPr>
            <a:spLocks noGrp="1"/>
          </p:cNvSpPr>
          <p:nvPr>
            <p:ph type="sldNum" sz="quarter" idx="12"/>
          </p:nvPr>
        </p:nvSpPr>
        <p:spPr/>
        <p:txBody>
          <a:bodyPr/>
          <a:lstStyle/>
          <a:p>
            <a:fld id="{4FAB73BC-B049-4115-A692-8D63A059BFB8}" type="slidenum">
              <a:rPr lang="en-US" smtClean="0"/>
              <a:t>21</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EC05291-4D61-4F27-BB50-E3202131CDE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sp>
        <p:nvSpPr>
          <p:cNvPr id="2" name="正方形/長方形 1">
            <a:extLst>
              <a:ext uri="{FF2B5EF4-FFF2-40B4-BE49-F238E27FC236}">
                <a16:creationId xmlns:a16="http://schemas.microsoft.com/office/drawing/2014/main" id="{E114F5EB-8E7A-4747-AFD3-050E1E831CDC}"/>
              </a:ext>
            </a:extLst>
          </p:cNvPr>
          <p:cNvSpPr/>
          <p:nvPr/>
        </p:nvSpPr>
        <p:spPr>
          <a:xfrm>
            <a:off x="1775520" y="620688"/>
            <a:ext cx="8640960" cy="597723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kumimoji="1" lang="ja-JP" altLang="en-US" b="1" dirty="0">
                <a:solidFill>
                  <a:schemeClr val="tx1"/>
                </a:solidFill>
                <a:latin typeface="メイリオ" panose="020B0604030504040204" pitchFamily="50" charset="-128"/>
                <a:ea typeface="メイリオ" panose="020B0604030504040204" pitchFamily="50" charset="-128"/>
              </a:rPr>
              <a:t>＜質問＞</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nSpc>
                <a:spcPct val="200000"/>
              </a:lnSpc>
            </a:pPr>
            <a:r>
              <a:rPr kumimoji="1" lang="ja-JP" altLang="en-US" b="1" dirty="0">
                <a:solidFill>
                  <a:schemeClr val="tx1"/>
                </a:solidFill>
                <a:latin typeface="メイリオ" panose="020B0604030504040204" pitchFamily="50" charset="-128"/>
                <a:ea typeface="メイリオ" panose="020B0604030504040204" pitchFamily="50" charset="-128"/>
              </a:rPr>
              <a:t>・名工大の働きやすさ（個人の見解）</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nSpc>
                <a:spcPct val="200000"/>
              </a:lnSpc>
            </a:pPr>
            <a:r>
              <a:rPr kumimoji="1" lang="ja-JP" altLang="en-US" b="1" dirty="0">
                <a:solidFill>
                  <a:schemeClr val="tx1"/>
                </a:solidFill>
                <a:latin typeface="メイリオ" panose="020B0604030504040204" pitchFamily="50" charset="-128"/>
                <a:ea typeface="メイリオ" panose="020B0604030504040204" pitchFamily="50" charset="-128"/>
              </a:rPr>
              <a:t>・名工大への就職を決めた理由</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nSpc>
                <a:spcPct val="200000"/>
              </a:lnSpc>
            </a:pPr>
            <a:r>
              <a:rPr kumimoji="1" lang="ja-JP" altLang="en-US" b="1" dirty="0">
                <a:solidFill>
                  <a:schemeClr val="tx1"/>
                </a:solidFill>
                <a:latin typeface="メイリオ" panose="020B0604030504040204" pitchFamily="50" charset="-128"/>
                <a:ea typeface="メイリオ" panose="020B0604030504040204" pitchFamily="50" charset="-128"/>
              </a:rPr>
              <a:t>・名工大で実際に働いてみて考えが変わったこと</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nSpc>
                <a:spcPct val="200000"/>
              </a:lnSpc>
            </a:pPr>
            <a:r>
              <a:rPr kumimoji="1" lang="ja-JP" altLang="en-US" b="1" dirty="0">
                <a:solidFill>
                  <a:schemeClr val="tx1"/>
                </a:solidFill>
                <a:latin typeface="メイリオ" panose="020B0604030504040204" pitchFamily="50" charset="-128"/>
                <a:ea typeface="メイリオ" panose="020B0604030504040204" pitchFamily="50" charset="-128"/>
              </a:rPr>
              <a:t>・名工大に入って、成長を感じたこと</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nSpc>
                <a:spcPct val="200000"/>
              </a:lnSpc>
            </a:pPr>
            <a:r>
              <a:rPr kumimoji="1" lang="ja-JP" altLang="en-US" b="1" dirty="0">
                <a:solidFill>
                  <a:schemeClr val="tx1"/>
                </a:solidFill>
                <a:latin typeface="メイリオ" panose="020B0604030504040204" pitchFamily="50" charset="-128"/>
                <a:ea typeface="メイリオ" panose="020B0604030504040204" pitchFamily="50" charset="-128"/>
              </a:rPr>
              <a:t>・仕事を通じて今後実現したいこと</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nSpc>
                <a:spcPct val="200000"/>
              </a:lnSpc>
            </a:pPr>
            <a:r>
              <a:rPr kumimoji="1" lang="ja-JP" altLang="en-US" b="1" dirty="0">
                <a:solidFill>
                  <a:schemeClr val="tx1"/>
                </a:solidFill>
                <a:latin typeface="メイリオ" panose="020B0604030504040204" pitchFamily="50" charset="-128"/>
                <a:ea typeface="メイリオ" panose="020B0604030504040204" pitchFamily="50" charset="-128"/>
              </a:rPr>
              <a:t>・入職前に必要だと思う知識・資格・スキル</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nSpc>
                <a:spcPct val="200000"/>
              </a:lnSpc>
            </a:pPr>
            <a:r>
              <a:rPr kumimoji="1" lang="ja-JP" altLang="en-US" b="1" dirty="0">
                <a:solidFill>
                  <a:schemeClr val="tx1"/>
                </a:solidFill>
                <a:latin typeface="メイリオ" panose="020B0604030504040204" pitchFamily="50" charset="-128"/>
                <a:ea typeface="メイリオ" panose="020B0604030504040204" pitchFamily="50" charset="-128"/>
              </a:rPr>
              <a:t>・若手職員が考える名工大の今後の方向性（個人の見解）</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nSpc>
                <a:spcPct val="200000"/>
              </a:lnSpc>
            </a:pPr>
            <a:r>
              <a:rPr kumimoji="1" lang="ja-JP" altLang="en-US" b="1" dirty="0">
                <a:solidFill>
                  <a:schemeClr val="tx1"/>
                </a:solidFill>
                <a:latin typeface="メイリオ" panose="020B0604030504040204" pitchFamily="50" charset="-128"/>
                <a:ea typeface="メイリオ" panose="020B0604030504040204" pitchFamily="50" charset="-128"/>
              </a:rPr>
              <a:t>・若手職員が考える名工大が求める人材像（個人の見解）</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nSpc>
                <a:spcPct val="200000"/>
              </a:lnSpc>
            </a:pPr>
            <a:r>
              <a:rPr kumimoji="1" lang="ja-JP" altLang="en-US" b="1" dirty="0">
                <a:solidFill>
                  <a:schemeClr val="tx1"/>
                </a:solidFill>
                <a:latin typeface="メイリオ" panose="020B0604030504040204" pitchFamily="50" charset="-128"/>
                <a:ea typeface="メイリオ" panose="020B0604030504040204" pitchFamily="50" charset="-128"/>
              </a:rPr>
              <a:t>・その他</a:t>
            </a:r>
            <a:endParaRPr kumimoji="1" lang="en-US" altLang="ja-JP" b="1"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91E9D499-5DA8-456A-9CDF-EEC280B97FB6}"/>
              </a:ext>
            </a:extLst>
          </p:cNvPr>
          <p:cNvSpPr>
            <a:spLocks noGrp="1"/>
          </p:cNvSpPr>
          <p:nvPr>
            <p:ph type="sldNum" sz="quarter" idx="12"/>
          </p:nvPr>
        </p:nvSpPr>
        <p:spPr/>
        <p:txBody>
          <a:bodyPr/>
          <a:lstStyle/>
          <a:p>
            <a:fld id="{4FAB73BC-B049-4115-A692-8D63A059BFB8}"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199165E-E445-4228-B395-FA22702C7BF0}"/>
              </a:ext>
            </a:extLst>
          </p:cNvPr>
          <p:cNvSpPr/>
          <p:nvPr/>
        </p:nvSpPr>
        <p:spPr>
          <a:xfrm>
            <a:off x="3385740" y="2726670"/>
            <a:ext cx="8832304" cy="159496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tx1"/>
                </a:solidFill>
                <a:latin typeface="メイリオ" panose="020B0604030504040204" pitchFamily="50" charset="-128"/>
                <a:ea typeface="メイリオ" panose="020B0604030504040204" pitchFamily="50" charset="-128"/>
              </a:rPr>
              <a:t>回答者平均　</a:t>
            </a:r>
            <a:r>
              <a:rPr lang="en-US" altLang="ja-JP" sz="4000" b="1" dirty="0">
                <a:solidFill>
                  <a:schemeClr val="tx1"/>
                </a:solidFill>
                <a:latin typeface="メイリオ" panose="020B0604030504040204" pitchFamily="50" charset="-128"/>
                <a:ea typeface="メイリオ" panose="020B0604030504040204" pitchFamily="50" charset="-128"/>
              </a:rPr>
              <a:t>8.10</a:t>
            </a:r>
            <a:r>
              <a:rPr lang="ja-JP" altLang="en-US" sz="4000" b="1" u="sng" dirty="0">
                <a:solidFill>
                  <a:srgbClr val="084E8F"/>
                </a:solidFill>
                <a:latin typeface="メイリオ" panose="020B0604030504040204" pitchFamily="50" charset="-128"/>
                <a:ea typeface="メイリオ" panose="020B0604030504040204" pitchFamily="50" charset="-128"/>
              </a:rPr>
              <a:t>　</a:t>
            </a:r>
            <a:endParaRPr lang="en-US" altLang="ja-JP" sz="4000" b="1" u="sng" dirty="0">
              <a:solidFill>
                <a:srgbClr val="084E8F"/>
              </a:solidFill>
              <a:latin typeface="メイリオ" panose="020B0604030504040204" pitchFamily="50" charset="-128"/>
              <a:ea typeface="メイリオ" panose="020B0604030504040204" pitchFamily="50" charset="-128"/>
            </a:endParaRPr>
          </a:p>
          <a:p>
            <a:pPr algn="ctr"/>
            <a:r>
              <a:rPr lang="ja-JP" altLang="en-US" sz="4000" b="1" u="sng" dirty="0">
                <a:solidFill>
                  <a:srgbClr val="084E8F"/>
                </a:solidFill>
                <a:latin typeface="メイリオ" panose="020B0604030504040204" pitchFamily="50" charset="-128"/>
                <a:ea typeface="メイリオ" panose="020B0604030504040204" pitchFamily="50" charset="-128"/>
              </a:rPr>
              <a:t>★★★★★★★★☆☆</a:t>
            </a:r>
            <a:endParaRPr lang="en-US" altLang="ja-JP" sz="4000" b="1" u="sng" dirty="0">
              <a:solidFill>
                <a:srgbClr val="084E8F"/>
              </a:solidFill>
              <a:latin typeface="メイリオ" panose="020B0604030504040204" pitchFamily="50" charset="-128"/>
              <a:ea typeface="メイリオ" panose="020B0604030504040204" pitchFamily="50" charset="-128"/>
            </a:endParaRPr>
          </a:p>
        </p:txBody>
      </p:sp>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名工大の働きやすさ</a:t>
            </a:r>
            <a:r>
              <a:rPr lang="ja-JP" altLang="en-US" sz="2400" b="1" u="sng" dirty="0">
                <a:solidFill>
                  <a:schemeClr val="tx1"/>
                </a:solidFill>
                <a:latin typeface="メイリオ" panose="020B0604030504040204" pitchFamily="50" charset="-128"/>
                <a:ea typeface="メイリオ" panose="020B0604030504040204" pitchFamily="50" charset="-128"/>
              </a:rPr>
              <a:t>（</a:t>
            </a:r>
            <a:r>
              <a:rPr lang="en-US" altLang="ja-JP" sz="2400" b="1" u="sng" dirty="0">
                <a:solidFill>
                  <a:schemeClr val="tx1"/>
                </a:solidFill>
                <a:latin typeface="メイリオ" panose="020B0604030504040204" pitchFamily="50" charset="-128"/>
                <a:ea typeface="メイリオ" panose="020B0604030504040204" pitchFamily="50" charset="-128"/>
              </a:rPr>
              <a:t>※</a:t>
            </a:r>
            <a:r>
              <a:rPr lang="ja-JP" altLang="en-US" sz="2400" b="1" u="sng" dirty="0">
                <a:solidFill>
                  <a:schemeClr val="tx1"/>
                </a:solidFill>
                <a:latin typeface="メイリオ" panose="020B0604030504040204" pitchFamily="50" charset="-128"/>
                <a:ea typeface="メイリオ" panose="020B0604030504040204" pitchFamily="50" charset="-128"/>
              </a:rPr>
              <a:t>個人の見解）</a:t>
            </a:r>
            <a:r>
              <a:rPr lang="ja-JP" altLang="en-US" b="1" u="sng" dirty="0">
                <a:solidFill>
                  <a:schemeClr val="tx1"/>
                </a:solidFill>
                <a:latin typeface="メイリオ" panose="020B0604030504040204" pitchFamily="50" charset="-128"/>
                <a:ea typeface="メイリオ" panose="020B0604030504040204" pitchFamily="50" charset="-128"/>
              </a:rPr>
              <a:t>　（</a:t>
            </a:r>
            <a:r>
              <a:rPr lang="en-US" altLang="ja-JP" b="1" u="sng" dirty="0">
                <a:solidFill>
                  <a:schemeClr val="tx1"/>
                </a:solidFill>
                <a:latin typeface="メイリオ" panose="020B0604030504040204" pitchFamily="50" charset="-128"/>
                <a:ea typeface="メイリオ" panose="020B0604030504040204" pitchFamily="50" charset="-128"/>
              </a:rPr>
              <a:t>1/4</a:t>
            </a:r>
            <a:r>
              <a:rPr lang="ja-JP" altLang="en-US" b="1" u="sng" dirty="0">
                <a:solidFill>
                  <a:schemeClr val="tx1"/>
                </a:solidFill>
                <a:latin typeface="メイリオ" panose="020B0604030504040204" pitchFamily="50" charset="-128"/>
                <a:ea typeface="メイリオ" panose="020B0604030504040204" pitchFamily="50" charset="-128"/>
              </a:rPr>
              <a:t>）</a:t>
            </a:r>
            <a:endParaRPr lang="en-US" altLang="ja-JP" b="1" u="sng"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3612" y="908720"/>
            <a:ext cx="12192000" cy="369332"/>
          </a:xfrm>
          <a:prstGeom prst="rect">
            <a:avLst/>
          </a:prstGeom>
        </p:spPr>
        <p:txBody>
          <a:bodyPr wrap="square">
            <a:spAutoFit/>
          </a:bodyPr>
          <a:lstStyle/>
          <a:p>
            <a:pPr marL="285750" indent="-285750">
              <a:spcBef>
                <a:spcPct val="0"/>
              </a:spcBef>
              <a:buClrTx/>
              <a:buSzTx/>
              <a:buFont typeface="Arial" panose="020B0604020202020204" pitchFamily="34" charset="0"/>
              <a:buChar char="•"/>
            </a:pPr>
            <a:endParaRPr lang="ja-JP" altLang="en-US"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1FF98F23-A882-45EB-9D59-A4923881AA19}"/>
              </a:ext>
            </a:extLst>
          </p:cNvPr>
          <p:cNvSpPr txBox="1"/>
          <p:nvPr/>
        </p:nvSpPr>
        <p:spPr>
          <a:xfrm>
            <a:off x="4354598" y="1201603"/>
            <a:ext cx="7337265" cy="1015663"/>
          </a:xfrm>
          <a:prstGeom prst="rect">
            <a:avLst/>
          </a:prstGeom>
          <a:noFill/>
        </p:spPr>
        <p:txBody>
          <a:bodyPr wrap="none" rtlCol="0">
            <a:spAutoFit/>
          </a:bodyPr>
          <a:lstStyle/>
          <a:p>
            <a:r>
              <a:rPr kumimoji="1" lang="ja-JP" altLang="en-US" sz="2000" b="1" dirty="0"/>
              <a:t>職員それぞれに自分が働きやすいと感じる要因は異なりますが、</a:t>
            </a:r>
            <a:endParaRPr kumimoji="1" lang="en-US" altLang="ja-JP" sz="2000" b="1" dirty="0"/>
          </a:p>
          <a:p>
            <a:r>
              <a:rPr kumimoji="1" lang="ja-JP" altLang="en-US" sz="2000" b="1" dirty="0"/>
              <a:t>ここでは若手職員各個人が働きやすいと思う要因を踏まえた上で、</a:t>
            </a:r>
            <a:endParaRPr kumimoji="1" lang="en-US" altLang="ja-JP" sz="2000" b="1" dirty="0"/>
          </a:p>
          <a:p>
            <a:r>
              <a:rPr kumimoji="1" lang="ja-JP" altLang="en-US" sz="2000" b="1" dirty="0"/>
              <a:t>名工大での働きやすさを</a:t>
            </a:r>
            <a:r>
              <a:rPr kumimoji="1" lang="en-US" altLang="ja-JP" sz="2000" b="1" dirty="0"/>
              <a:t>10</a:t>
            </a:r>
            <a:r>
              <a:rPr kumimoji="1" lang="ja-JP" altLang="en-US" sz="2000" b="1" dirty="0"/>
              <a:t>段階で評価してもらいました。</a:t>
            </a:r>
          </a:p>
        </p:txBody>
      </p:sp>
      <p:sp>
        <p:nvSpPr>
          <p:cNvPr id="18" name="テキスト ボックス 17">
            <a:extLst>
              <a:ext uri="{FF2B5EF4-FFF2-40B4-BE49-F238E27FC236}">
                <a16:creationId xmlns:a16="http://schemas.microsoft.com/office/drawing/2014/main" id="{A89A16F4-6DF8-473F-A226-E3B7FD250D56}"/>
              </a:ext>
            </a:extLst>
          </p:cNvPr>
          <p:cNvSpPr txBox="1"/>
          <p:nvPr/>
        </p:nvSpPr>
        <p:spPr>
          <a:xfrm>
            <a:off x="4064360" y="3545171"/>
            <a:ext cx="1210588" cy="707886"/>
          </a:xfrm>
          <a:prstGeom prst="rect">
            <a:avLst/>
          </a:prstGeom>
          <a:noFill/>
        </p:spPr>
        <p:txBody>
          <a:bodyPr wrap="none" rtlCol="0">
            <a:spAutoFit/>
          </a:bodyPr>
          <a:lstStyle/>
          <a:p>
            <a:r>
              <a:rPr kumimoji="1" lang="ja-JP" altLang="en-US" sz="2000" b="1" dirty="0">
                <a:solidFill>
                  <a:srgbClr val="084E8F"/>
                </a:solidFill>
                <a:latin typeface="メイリオ" panose="020B0604030504040204" pitchFamily="50" charset="-128"/>
                <a:ea typeface="メイリオ" panose="020B0604030504040204" pitchFamily="50" charset="-128"/>
              </a:rPr>
              <a:t>全然ダメ</a:t>
            </a:r>
            <a:endParaRPr kumimoji="1" lang="en-US" altLang="ja-JP" sz="2000" b="1" dirty="0">
              <a:solidFill>
                <a:srgbClr val="084E8F"/>
              </a:solidFill>
              <a:latin typeface="メイリオ" panose="020B0604030504040204" pitchFamily="50" charset="-128"/>
              <a:ea typeface="メイリオ" panose="020B0604030504040204" pitchFamily="50" charset="-128"/>
            </a:endParaRPr>
          </a:p>
          <a:p>
            <a:r>
              <a:rPr kumimoji="1" lang="ja-JP" altLang="en-US" sz="2000" b="1" dirty="0">
                <a:solidFill>
                  <a:srgbClr val="084E8F"/>
                </a:solidFill>
                <a:latin typeface="メイリオ" panose="020B0604030504040204" pitchFamily="50" charset="-128"/>
                <a:ea typeface="メイリオ" panose="020B0604030504040204" pitchFamily="50" charset="-128"/>
              </a:rPr>
              <a:t>　　　←</a:t>
            </a:r>
          </a:p>
        </p:txBody>
      </p:sp>
      <p:sp>
        <p:nvSpPr>
          <p:cNvPr id="19" name="テキスト ボックス 18">
            <a:extLst>
              <a:ext uri="{FF2B5EF4-FFF2-40B4-BE49-F238E27FC236}">
                <a16:creationId xmlns:a16="http://schemas.microsoft.com/office/drawing/2014/main" id="{DB86DB81-DF8A-4ECA-A8E8-8FCEBE46D5BC}"/>
              </a:ext>
            </a:extLst>
          </p:cNvPr>
          <p:cNvSpPr txBox="1"/>
          <p:nvPr/>
        </p:nvSpPr>
        <p:spPr>
          <a:xfrm>
            <a:off x="10495357" y="3291081"/>
            <a:ext cx="1467068" cy="1015663"/>
          </a:xfrm>
          <a:prstGeom prst="rect">
            <a:avLst/>
          </a:prstGeom>
          <a:noFill/>
        </p:spPr>
        <p:txBody>
          <a:bodyPr wrap="none" rtlCol="0">
            <a:spAutoFit/>
          </a:bodyPr>
          <a:lstStyle/>
          <a:p>
            <a:pPr algn="ctr"/>
            <a:r>
              <a:rPr kumimoji="1" lang="ja-JP" altLang="en-US" sz="2000" b="1" dirty="0">
                <a:solidFill>
                  <a:srgbClr val="084E8F"/>
                </a:solidFill>
                <a:latin typeface="メイリオ" panose="020B0604030504040204" pitchFamily="50" charset="-128"/>
                <a:ea typeface="メイリオ" panose="020B0604030504040204" pitchFamily="50" charset="-128"/>
              </a:rPr>
              <a:t>すごく</a:t>
            </a:r>
            <a:endParaRPr kumimoji="1" lang="en-US" altLang="ja-JP" sz="2000" b="1" dirty="0">
              <a:solidFill>
                <a:srgbClr val="084E8F"/>
              </a:solidFill>
              <a:latin typeface="メイリオ" panose="020B0604030504040204" pitchFamily="50" charset="-128"/>
              <a:ea typeface="メイリオ" panose="020B0604030504040204" pitchFamily="50" charset="-128"/>
            </a:endParaRPr>
          </a:p>
          <a:p>
            <a:pPr algn="ctr"/>
            <a:r>
              <a:rPr kumimoji="1" lang="ja-JP" altLang="en-US" sz="2000" b="1" dirty="0">
                <a:solidFill>
                  <a:srgbClr val="084E8F"/>
                </a:solidFill>
                <a:latin typeface="メイリオ" panose="020B0604030504040204" pitchFamily="50" charset="-128"/>
                <a:ea typeface="メイリオ" panose="020B0604030504040204" pitchFamily="50" charset="-128"/>
              </a:rPr>
              <a:t>働きやすい</a:t>
            </a:r>
            <a:endParaRPr kumimoji="1" lang="en-US" altLang="ja-JP" sz="2000" b="1" dirty="0">
              <a:solidFill>
                <a:srgbClr val="084E8F"/>
              </a:solidFill>
              <a:latin typeface="メイリオ" panose="020B0604030504040204" pitchFamily="50" charset="-128"/>
              <a:ea typeface="メイリオ" panose="020B0604030504040204" pitchFamily="50" charset="-128"/>
            </a:endParaRPr>
          </a:p>
          <a:p>
            <a:r>
              <a:rPr kumimoji="1" lang="ja-JP" altLang="en-US" sz="2000" b="1" dirty="0">
                <a:solidFill>
                  <a:srgbClr val="084E8F"/>
                </a:solidFill>
                <a:latin typeface="メイリオ" panose="020B0604030504040204" pitchFamily="50" charset="-128"/>
                <a:ea typeface="メイリオ" panose="020B0604030504040204" pitchFamily="50" charset="-128"/>
              </a:rPr>
              <a:t>→</a:t>
            </a:r>
          </a:p>
        </p:txBody>
      </p:sp>
      <p:graphicFrame>
        <p:nvGraphicFramePr>
          <p:cNvPr id="20" name="グラフ 19">
            <a:extLst>
              <a:ext uri="{FF2B5EF4-FFF2-40B4-BE49-F238E27FC236}">
                <a16:creationId xmlns:a16="http://schemas.microsoft.com/office/drawing/2014/main" id="{52B90DD1-2678-431E-A875-D620E5286812}"/>
              </a:ext>
            </a:extLst>
          </p:cNvPr>
          <p:cNvGraphicFramePr/>
          <p:nvPr/>
        </p:nvGraphicFramePr>
        <p:xfrm>
          <a:off x="229575" y="981212"/>
          <a:ext cx="3850734" cy="5538964"/>
        </p:xfrm>
        <a:graphic>
          <a:graphicData uri="http://schemas.openxmlformats.org/drawingml/2006/chart">
            <c:chart xmlns:c="http://schemas.openxmlformats.org/drawingml/2006/chart" xmlns:r="http://schemas.openxmlformats.org/officeDocument/2006/relationships" r:id="rId3"/>
          </a:graphicData>
        </a:graphic>
      </p:graphicFrame>
      <p:sp>
        <p:nvSpPr>
          <p:cNvPr id="15" name="フリーフォーム: 図形 14">
            <a:extLst>
              <a:ext uri="{FF2B5EF4-FFF2-40B4-BE49-F238E27FC236}">
                <a16:creationId xmlns:a16="http://schemas.microsoft.com/office/drawing/2014/main" id="{EEDDCD2C-6B80-4F8D-8A24-7931075FA3F5}"/>
              </a:ext>
            </a:extLst>
          </p:cNvPr>
          <p:cNvSpPr/>
          <p:nvPr/>
        </p:nvSpPr>
        <p:spPr>
          <a:xfrm>
            <a:off x="9408368" y="3717032"/>
            <a:ext cx="144016" cy="144016"/>
          </a:xfrm>
          <a:custGeom>
            <a:avLst/>
            <a:gdLst>
              <a:gd name="connsiteX0" fmla="*/ 0 w 126207"/>
              <a:gd name="connsiteY0" fmla="*/ 0 h 66675"/>
              <a:gd name="connsiteX1" fmla="*/ 104775 w 126207"/>
              <a:gd name="connsiteY1" fmla="*/ 66675 h 66675"/>
              <a:gd name="connsiteX2" fmla="*/ 126207 w 126207"/>
              <a:gd name="connsiteY2" fmla="*/ 16669 h 66675"/>
              <a:gd name="connsiteX3" fmla="*/ 0 w 126207"/>
              <a:gd name="connsiteY3" fmla="*/ 0 h 66675"/>
            </a:gdLst>
            <a:ahLst/>
            <a:cxnLst>
              <a:cxn ang="0">
                <a:pos x="connsiteX0" y="connsiteY0"/>
              </a:cxn>
              <a:cxn ang="0">
                <a:pos x="connsiteX1" y="connsiteY1"/>
              </a:cxn>
              <a:cxn ang="0">
                <a:pos x="connsiteX2" y="connsiteY2"/>
              </a:cxn>
              <a:cxn ang="0">
                <a:pos x="connsiteX3" y="connsiteY3"/>
              </a:cxn>
            </a:cxnLst>
            <a:rect l="l" t="t" r="r" b="b"/>
            <a:pathLst>
              <a:path w="126207" h="66675">
                <a:moveTo>
                  <a:pt x="0" y="0"/>
                </a:moveTo>
                <a:lnTo>
                  <a:pt x="104775" y="66675"/>
                </a:lnTo>
                <a:lnTo>
                  <a:pt x="126207" y="16669"/>
                </a:lnTo>
                <a:lnTo>
                  <a:pt x="0" y="0"/>
                </a:lnTo>
                <a:close/>
              </a:path>
            </a:pathLst>
          </a:custGeom>
          <a:solidFill>
            <a:srgbClr val="084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53361B4-7318-4D54-B152-E005C120924E}"/>
              </a:ext>
            </a:extLst>
          </p:cNvPr>
          <p:cNvSpPr txBox="1"/>
          <p:nvPr/>
        </p:nvSpPr>
        <p:spPr>
          <a:xfrm>
            <a:off x="101963" y="1350544"/>
            <a:ext cx="466794" cy="261610"/>
          </a:xfrm>
          <a:prstGeom prst="rect">
            <a:avLst/>
          </a:prstGeom>
          <a:noFill/>
        </p:spPr>
        <p:txBody>
          <a:bodyPr wrap="none" rtlCol="0">
            <a:spAutoFit/>
          </a:bodyPr>
          <a:lstStyle/>
          <a:p>
            <a:r>
              <a:rPr kumimoji="1" lang="ja-JP" altLang="en-US" sz="1100" dirty="0">
                <a:solidFill>
                  <a:srgbClr val="084E8F"/>
                </a:solidFill>
                <a:latin typeface="メイリオ" panose="020B0604030504040204" pitchFamily="50" charset="-128"/>
                <a:ea typeface="メイリオ" panose="020B0604030504040204" pitchFamily="50" charset="-128"/>
              </a:rPr>
              <a:t>件数</a:t>
            </a:r>
          </a:p>
        </p:txBody>
      </p:sp>
      <p:sp>
        <p:nvSpPr>
          <p:cNvPr id="24" name="テキスト ボックス 23">
            <a:extLst>
              <a:ext uri="{FF2B5EF4-FFF2-40B4-BE49-F238E27FC236}">
                <a16:creationId xmlns:a16="http://schemas.microsoft.com/office/drawing/2014/main" id="{77491045-D056-43CE-BE27-BFFBBF331555}"/>
              </a:ext>
            </a:extLst>
          </p:cNvPr>
          <p:cNvSpPr txBox="1"/>
          <p:nvPr/>
        </p:nvSpPr>
        <p:spPr>
          <a:xfrm>
            <a:off x="3898329" y="5896414"/>
            <a:ext cx="325730" cy="261610"/>
          </a:xfrm>
          <a:prstGeom prst="rect">
            <a:avLst/>
          </a:prstGeom>
          <a:noFill/>
        </p:spPr>
        <p:txBody>
          <a:bodyPr wrap="none" rtlCol="0">
            <a:spAutoFit/>
          </a:bodyPr>
          <a:lstStyle/>
          <a:p>
            <a:r>
              <a:rPr kumimoji="1" lang="ja-JP" altLang="en-US" sz="1100" dirty="0">
                <a:solidFill>
                  <a:srgbClr val="084E8F"/>
                </a:solidFill>
                <a:latin typeface="メイリオ" panose="020B0604030504040204" pitchFamily="50" charset="-128"/>
                <a:ea typeface="メイリオ" panose="020B0604030504040204" pitchFamily="50" charset="-128"/>
              </a:rPr>
              <a:t>点</a:t>
            </a:r>
          </a:p>
        </p:txBody>
      </p:sp>
      <p:sp>
        <p:nvSpPr>
          <p:cNvPr id="3" name="スライド番号プレースホルダー 2">
            <a:extLst>
              <a:ext uri="{FF2B5EF4-FFF2-40B4-BE49-F238E27FC236}">
                <a16:creationId xmlns:a16="http://schemas.microsoft.com/office/drawing/2014/main" id="{3F088DDF-3379-426E-9B19-DE3AF8A67D09}"/>
              </a:ext>
            </a:extLst>
          </p:cNvPr>
          <p:cNvSpPr>
            <a:spLocks noGrp="1"/>
          </p:cNvSpPr>
          <p:nvPr>
            <p:ph type="sldNum" sz="quarter" idx="12"/>
          </p:nvPr>
        </p:nvSpPr>
        <p:spPr/>
        <p:txBody>
          <a:bodyPr/>
          <a:lstStyle/>
          <a:p>
            <a:fld id="{4FAB73BC-B049-4115-A692-8D63A059BFB8}" type="slidenum">
              <a:rPr lang="en-US" smtClean="0"/>
              <a:t>4</a:t>
            </a:fld>
            <a:endParaRPr lang="en-US"/>
          </a:p>
        </p:txBody>
      </p:sp>
    </p:spTree>
    <p:extLst>
      <p:ext uri="{BB962C8B-B14F-4D97-AF65-F5344CB8AC3E}">
        <p14:creationId xmlns:p14="http://schemas.microsoft.com/office/powerpoint/2010/main" val="50869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199165E-E445-4228-B395-FA22702C7BF0}"/>
              </a:ext>
            </a:extLst>
          </p:cNvPr>
          <p:cNvSpPr/>
          <p:nvPr/>
        </p:nvSpPr>
        <p:spPr>
          <a:xfrm>
            <a:off x="203392" y="695663"/>
            <a:ext cx="11974996" cy="159496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b="1" u="sng" dirty="0">
              <a:solidFill>
                <a:srgbClr val="084E8F"/>
              </a:solidFill>
              <a:latin typeface="メイリオ" panose="020B0604030504040204" pitchFamily="50" charset="-128"/>
              <a:ea typeface="メイリオ" panose="020B0604030504040204" pitchFamily="50" charset="-128"/>
            </a:endParaRPr>
          </a:p>
        </p:txBody>
      </p:sp>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名工大の働きやすさ</a:t>
            </a:r>
            <a:r>
              <a:rPr lang="ja-JP" altLang="en-US" sz="2400" b="1" u="sng" dirty="0">
                <a:solidFill>
                  <a:schemeClr val="tx1"/>
                </a:solidFill>
                <a:latin typeface="メイリオ" panose="020B0604030504040204" pitchFamily="50" charset="-128"/>
                <a:ea typeface="メイリオ" panose="020B0604030504040204" pitchFamily="50" charset="-128"/>
              </a:rPr>
              <a:t>（</a:t>
            </a:r>
            <a:r>
              <a:rPr lang="en-US" altLang="ja-JP" sz="2400" b="1" u="sng" dirty="0">
                <a:solidFill>
                  <a:schemeClr val="tx1"/>
                </a:solidFill>
                <a:latin typeface="メイリオ" panose="020B0604030504040204" pitchFamily="50" charset="-128"/>
                <a:ea typeface="メイリオ" panose="020B0604030504040204" pitchFamily="50" charset="-128"/>
              </a:rPr>
              <a:t>※</a:t>
            </a:r>
            <a:r>
              <a:rPr lang="ja-JP" altLang="en-US" sz="2400" b="1" u="sng" dirty="0">
                <a:solidFill>
                  <a:schemeClr val="tx1"/>
                </a:solidFill>
                <a:latin typeface="メイリオ" panose="020B0604030504040204" pitchFamily="50" charset="-128"/>
                <a:ea typeface="メイリオ" panose="020B0604030504040204" pitchFamily="50" charset="-128"/>
              </a:rPr>
              <a:t>個人の見解）</a:t>
            </a:r>
            <a:r>
              <a:rPr lang="ja-JP" altLang="en-US" b="1" u="sng" dirty="0">
                <a:solidFill>
                  <a:schemeClr val="tx1"/>
                </a:solidFill>
                <a:latin typeface="メイリオ" panose="020B0604030504040204" pitchFamily="50" charset="-128"/>
                <a:ea typeface="メイリオ" panose="020B0604030504040204" pitchFamily="50" charset="-128"/>
              </a:rPr>
              <a:t>　（</a:t>
            </a:r>
            <a:r>
              <a:rPr lang="en-US" altLang="ja-JP" b="1" u="sng" dirty="0">
                <a:solidFill>
                  <a:schemeClr val="tx1"/>
                </a:solidFill>
                <a:latin typeface="メイリオ" panose="020B0604030504040204" pitchFamily="50" charset="-128"/>
                <a:ea typeface="メイリオ" panose="020B0604030504040204" pitchFamily="50" charset="-128"/>
              </a:rPr>
              <a:t>2/4</a:t>
            </a:r>
            <a:r>
              <a:rPr lang="ja-JP" altLang="en-US" b="1" u="sng" dirty="0">
                <a:solidFill>
                  <a:schemeClr val="tx1"/>
                </a:solidFill>
                <a:latin typeface="メイリオ" panose="020B0604030504040204" pitchFamily="50" charset="-128"/>
                <a:ea typeface="メイリオ" panose="020B0604030504040204" pitchFamily="50" charset="-128"/>
              </a:rPr>
              <a:t>）</a:t>
            </a:r>
            <a:endParaRPr lang="en-US" altLang="ja-JP" b="1" u="sng"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3612" y="908720"/>
            <a:ext cx="12192000" cy="369332"/>
          </a:xfrm>
          <a:prstGeom prst="rect">
            <a:avLst/>
          </a:prstGeom>
        </p:spPr>
        <p:txBody>
          <a:bodyPr wrap="square">
            <a:spAutoFit/>
          </a:bodyPr>
          <a:lstStyle/>
          <a:p>
            <a:pPr marL="285750" indent="-285750">
              <a:spcBef>
                <a:spcPct val="0"/>
              </a:spcBef>
              <a:buClrTx/>
              <a:buSzTx/>
              <a:buFont typeface="Arial" panose="020B0604020202020204" pitchFamily="34" charset="0"/>
              <a:buChar char="•"/>
            </a:pPr>
            <a:endParaRPr lang="ja-JP" altLang="en-US" dirty="0">
              <a:latin typeface="メイリオ" panose="020B0604030504040204" pitchFamily="50" charset="-128"/>
              <a:ea typeface="メイリオ" panose="020B0604030504040204" pitchFamily="50" charset="-128"/>
            </a:endParaRPr>
          </a:p>
        </p:txBody>
      </p:sp>
      <p:graphicFrame>
        <p:nvGraphicFramePr>
          <p:cNvPr id="7" name="グラフ 6">
            <a:extLst>
              <a:ext uri="{FF2B5EF4-FFF2-40B4-BE49-F238E27FC236}">
                <a16:creationId xmlns:a16="http://schemas.microsoft.com/office/drawing/2014/main" id="{1148EC09-AA79-4F61-A8BF-CE9F5FE69E37}"/>
              </a:ext>
            </a:extLst>
          </p:cNvPr>
          <p:cNvGraphicFramePr/>
          <p:nvPr/>
        </p:nvGraphicFramePr>
        <p:xfrm>
          <a:off x="229575" y="981212"/>
          <a:ext cx="3850734" cy="5538964"/>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EFFF8C5E-0835-420A-A630-A3BD03036C85}"/>
              </a:ext>
            </a:extLst>
          </p:cNvPr>
          <p:cNvSpPr txBox="1"/>
          <p:nvPr/>
        </p:nvSpPr>
        <p:spPr>
          <a:xfrm>
            <a:off x="3898329" y="5896414"/>
            <a:ext cx="325730" cy="261610"/>
          </a:xfrm>
          <a:prstGeom prst="rect">
            <a:avLst/>
          </a:prstGeom>
          <a:noFill/>
        </p:spPr>
        <p:txBody>
          <a:bodyPr wrap="none" rtlCol="0">
            <a:spAutoFit/>
          </a:bodyPr>
          <a:lstStyle/>
          <a:p>
            <a:r>
              <a:rPr kumimoji="1" lang="ja-JP" altLang="en-US" sz="1100" dirty="0">
                <a:solidFill>
                  <a:srgbClr val="084E8F"/>
                </a:solidFill>
                <a:latin typeface="メイリオ" panose="020B0604030504040204" pitchFamily="50" charset="-128"/>
                <a:ea typeface="メイリオ" panose="020B0604030504040204" pitchFamily="50" charset="-128"/>
              </a:rPr>
              <a:t>点</a:t>
            </a:r>
          </a:p>
        </p:txBody>
      </p:sp>
      <p:sp>
        <p:nvSpPr>
          <p:cNvPr id="13" name="テキスト ボックス 12">
            <a:extLst>
              <a:ext uri="{FF2B5EF4-FFF2-40B4-BE49-F238E27FC236}">
                <a16:creationId xmlns:a16="http://schemas.microsoft.com/office/drawing/2014/main" id="{D713BDB0-22D1-4BE6-A973-0190295C530B}"/>
              </a:ext>
            </a:extLst>
          </p:cNvPr>
          <p:cNvSpPr txBox="1"/>
          <p:nvPr/>
        </p:nvSpPr>
        <p:spPr>
          <a:xfrm>
            <a:off x="101963" y="1350544"/>
            <a:ext cx="466794" cy="261610"/>
          </a:xfrm>
          <a:prstGeom prst="rect">
            <a:avLst/>
          </a:prstGeom>
          <a:noFill/>
        </p:spPr>
        <p:txBody>
          <a:bodyPr wrap="none" rtlCol="0">
            <a:spAutoFit/>
          </a:bodyPr>
          <a:lstStyle/>
          <a:p>
            <a:r>
              <a:rPr kumimoji="1" lang="ja-JP" altLang="en-US" sz="1100" dirty="0">
                <a:solidFill>
                  <a:srgbClr val="084E8F"/>
                </a:solidFill>
                <a:latin typeface="メイリオ" panose="020B0604030504040204" pitchFamily="50" charset="-128"/>
                <a:ea typeface="メイリオ" panose="020B0604030504040204" pitchFamily="50" charset="-128"/>
              </a:rPr>
              <a:t>件数</a:t>
            </a:r>
          </a:p>
        </p:txBody>
      </p:sp>
      <p:sp>
        <p:nvSpPr>
          <p:cNvPr id="12" name="正方形/長方形 11">
            <a:extLst>
              <a:ext uri="{FF2B5EF4-FFF2-40B4-BE49-F238E27FC236}">
                <a16:creationId xmlns:a16="http://schemas.microsoft.com/office/drawing/2014/main" id="{99ED5552-545B-49B4-AE70-AFE31F589563}"/>
              </a:ext>
            </a:extLst>
          </p:cNvPr>
          <p:cNvSpPr/>
          <p:nvPr/>
        </p:nvSpPr>
        <p:spPr>
          <a:xfrm>
            <a:off x="4224059" y="1315066"/>
            <a:ext cx="7814877" cy="584775"/>
          </a:xfrm>
          <a:prstGeom prst="rect">
            <a:avLst/>
          </a:prstGeom>
        </p:spPr>
        <p:txBody>
          <a:bodyPr wrap="square">
            <a:spAutoFit/>
          </a:bodyPr>
          <a:lstStyle/>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私自身は名工大の職場にあっていると考えるため。</a:t>
            </a:r>
          </a:p>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残業は少なくないが、苦にならない。</a:t>
            </a:r>
            <a:endParaRPr kumimoji="1" lang="en-US" altLang="ja-JP" sz="1600" dirty="0">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5B3C917C-C5C9-42A7-880B-D0E9F464B3CE}"/>
              </a:ext>
            </a:extLst>
          </p:cNvPr>
          <p:cNvSpPr/>
          <p:nvPr/>
        </p:nvSpPr>
        <p:spPr>
          <a:xfrm>
            <a:off x="4367808" y="877942"/>
            <a:ext cx="1728192" cy="400110"/>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評価</a:t>
            </a:r>
            <a:r>
              <a:rPr kumimoji="1" lang="en-US" altLang="ja-JP" dirty="0">
                <a:latin typeface="メイリオ" panose="020B0604030504040204" pitchFamily="50" charset="-128"/>
                <a:ea typeface="メイリオ" panose="020B0604030504040204" pitchFamily="50" charset="-128"/>
              </a:rPr>
              <a:t>10</a:t>
            </a:r>
            <a:r>
              <a:rPr kumimoji="1" lang="ja-JP" altLang="en-US" dirty="0">
                <a:latin typeface="メイリオ" panose="020B0604030504040204" pitchFamily="50" charset="-128"/>
                <a:ea typeface="メイリオ" panose="020B0604030504040204" pitchFamily="50" charset="-128"/>
              </a:rPr>
              <a:t>点</a:t>
            </a:r>
            <a:endParaRPr kumimoji="1" lang="ja-JP" altLang="en-US" dirty="0"/>
          </a:p>
        </p:txBody>
      </p:sp>
      <p:sp>
        <p:nvSpPr>
          <p:cNvPr id="16" name="正方形/長方形 15">
            <a:extLst>
              <a:ext uri="{FF2B5EF4-FFF2-40B4-BE49-F238E27FC236}">
                <a16:creationId xmlns:a16="http://schemas.microsoft.com/office/drawing/2014/main" id="{21EED484-A281-4EBE-B0E8-EE6446458D46}"/>
              </a:ext>
            </a:extLst>
          </p:cNvPr>
          <p:cNvSpPr/>
          <p:nvPr/>
        </p:nvSpPr>
        <p:spPr>
          <a:xfrm>
            <a:off x="4192538" y="2371755"/>
            <a:ext cx="7967941" cy="4031873"/>
          </a:xfrm>
          <a:prstGeom prst="rect">
            <a:avLst/>
          </a:prstGeom>
        </p:spPr>
        <p:txBody>
          <a:bodyPr wrap="square">
            <a:spAutoFit/>
          </a:bodyPr>
          <a:lstStyle/>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今のところ残業も少なく、新入職員に対してすごく配慮していただいているように思います。上司の方はとてもやさしく丁寧に教えて下さいます。色々世間話もしてくれて楽しいです。</a:t>
            </a:r>
          </a:p>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繁忙期以外、プライベートの時間は確保できるから。雰囲気的にも物理的にも有給休暇が取りやすいから。</a:t>
            </a:r>
          </a:p>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上司の方が積極的に有給を取るように促してくれたり、困ったことを相談すると嫌な顔をせずに答えていただけるので、働きやすい環境です。</a:t>
            </a:r>
          </a:p>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まずは話を聞いてくれる上司が多い。ただ先輩方を見ていて、有給が取りやすいのは係員主任までかもしれないという心配と、残業は部署により差異がある。</a:t>
            </a:r>
            <a:endParaRPr kumimoji="1" lang="en-US" altLang="ja-JP" sz="1600" strike="dblStrike"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業務を進めるうえで、分からないことがあった際に質問などがしやすく、不安が少ないと感じたため。</a:t>
            </a:r>
          </a:p>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優しい方が多くて楽しいから。お休みがとりやすいから。</a:t>
            </a:r>
          </a:p>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狭い組織なのに思ったより</a:t>
            </a:r>
            <a:r>
              <a:rPr kumimoji="1" lang="ja-JP" altLang="en-US" sz="1600" u="sng" dirty="0">
                <a:latin typeface="メイリオ" panose="020B0604030504040204" pitchFamily="50" charset="-128"/>
                <a:ea typeface="メイリオ" panose="020B0604030504040204" pitchFamily="50" charset="-128"/>
              </a:rPr>
              <a:t>人間関係が淡白</a:t>
            </a:r>
            <a:r>
              <a:rPr kumimoji="1" lang="ja-JP" altLang="en-US" sz="1100" u="sng" dirty="0">
                <a:latin typeface="メイリオ" panose="020B0604030504040204" pitchFamily="50" charset="-128"/>
                <a:ea typeface="メイリオ" panose="020B0604030504040204" pitchFamily="50" charset="-128"/>
              </a:rPr>
              <a:t>（集計者注：いろいろな意見があります。）</a:t>
            </a:r>
            <a:r>
              <a:rPr kumimoji="1" lang="ja-JP" altLang="en-US" sz="1600" dirty="0">
                <a:latin typeface="メイリオ" panose="020B0604030504040204" pitchFamily="50" charset="-128"/>
                <a:ea typeface="メイリオ" panose="020B0604030504040204" pitchFamily="50" charset="-128"/>
              </a:rPr>
              <a:t>で、自分的には働きやすいと思います。お盆の一斉休暇やリフレッシュ休暇など、通常の年次休暇に加えて有給休暇が多いことも嬉しいです。</a:t>
            </a:r>
            <a:endParaRPr kumimoji="1" lang="en-US" altLang="ja-JP" sz="16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育休や産休の実績もあり長く働き続けることができる環境だと思いました。</a:t>
            </a:r>
          </a:p>
        </p:txBody>
      </p:sp>
      <p:sp>
        <p:nvSpPr>
          <p:cNvPr id="17" name="正方形/長方形 16">
            <a:extLst>
              <a:ext uri="{FF2B5EF4-FFF2-40B4-BE49-F238E27FC236}">
                <a16:creationId xmlns:a16="http://schemas.microsoft.com/office/drawing/2014/main" id="{279946C7-9548-44AE-ADF9-EDB2D35ECFE3}"/>
              </a:ext>
            </a:extLst>
          </p:cNvPr>
          <p:cNvSpPr/>
          <p:nvPr/>
        </p:nvSpPr>
        <p:spPr>
          <a:xfrm>
            <a:off x="4372372" y="1936855"/>
            <a:ext cx="1728192" cy="400110"/>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評価</a:t>
            </a:r>
            <a:r>
              <a:rPr kumimoji="1" lang="en-US" altLang="ja-JP" dirty="0">
                <a:latin typeface="メイリオ" panose="020B0604030504040204" pitchFamily="50" charset="-128"/>
                <a:ea typeface="メイリオ" panose="020B0604030504040204" pitchFamily="50" charset="-128"/>
              </a:rPr>
              <a:t>9</a:t>
            </a:r>
            <a:r>
              <a:rPr kumimoji="1" lang="ja-JP" altLang="en-US" dirty="0">
                <a:latin typeface="メイリオ" panose="020B0604030504040204" pitchFamily="50" charset="-128"/>
                <a:ea typeface="メイリオ" panose="020B0604030504040204" pitchFamily="50" charset="-128"/>
              </a:rPr>
              <a:t>点</a:t>
            </a:r>
            <a:endParaRPr kumimoji="1" lang="ja-JP" altLang="en-US" dirty="0"/>
          </a:p>
        </p:txBody>
      </p:sp>
      <p:sp>
        <p:nvSpPr>
          <p:cNvPr id="15" name="正方形/長方形 14">
            <a:extLst>
              <a:ext uri="{FF2B5EF4-FFF2-40B4-BE49-F238E27FC236}">
                <a16:creationId xmlns:a16="http://schemas.microsoft.com/office/drawing/2014/main" id="{6499ED49-27A9-43EC-BF86-A90E45892014}"/>
              </a:ext>
            </a:extLst>
          </p:cNvPr>
          <p:cNvSpPr/>
          <p:nvPr/>
        </p:nvSpPr>
        <p:spPr>
          <a:xfrm>
            <a:off x="1055439" y="5301208"/>
            <a:ext cx="936105" cy="5383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0C6A91C-34AD-48ED-994E-E7EF7171F9FA}"/>
              </a:ext>
            </a:extLst>
          </p:cNvPr>
          <p:cNvSpPr/>
          <p:nvPr/>
        </p:nvSpPr>
        <p:spPr>
          <a:xfrm>
            <a:off x="1991544" y="2563416"/>
            <a:ext cx="386223" cy="327618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3C9522D1-D475-4522-9824-BD63766F263B}"/>
              </a:ext>
            </a:extLst>
          </p:cNvPr>
          <p:cNvSpPr>
            <a:spLocks noGrp="1"/>
          </p:cNvSpPr>
          <p:nvPr>
            <p:ph type="sldNum" sz="quarter" idx="12"/>
          </p:nvPr>
        </p:nvSpPr>
        <p:spPr/>
        <p:txBody>
          <a:bodyPr/>
          <a:lstStyle/>
          <a:p>
            <a:fld id="{4FAB73BC-B049-4115-A692-8D63A059BFB8}" type="slidenum">
              <a:rPr lang="en-US" smtClean="0"/>
              <a:t>5</a:t>
            </a:fld>
            <a:endParaRPr lang="en-US"/>
          </a:p>
        </p:txBody>
      </p:sp>
    </p:spTree>
    <p:extLst>
      <p:ext uri="{BB962C8B-B14F-4D97-AF65-F5344CB8AC3E}">
        <p14:creationId xmlns:p14="http://schemas.microsoft.com/office/powerpoint/2010/main" val="231620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9ED5552-545B-49B4-AE70-AFE31F589563}"/>
              </a:ext>
            </a:extLst>
          </p:cNvPr>
          <p:cNvSpPr/>
          <p:nvPr/>
        </p:nvSpPr>
        <p:spPr>
          <a:xfrm>
            <a:off x="4224059" y="1315066"/>
            <a:ext cx="7814877" cy="5755422"/>
          </a:xfrm>
          <a:prstGeom prst="rect">
            <a:avLst/>
          </a:prstGeom>
        </p:spPr>
        <p:txBody>
          <a:bodyPr wrap="square">
            <a:spAutoFit/>
          </a:bodyPr>
          <a:lstStyle/>
          <a:p>
            <a:pPr marL="285750" indent="-285750">
              <a:buFont typeface="Arial" panose="020B0604020202020204" pitchFamily="34" charset="0"/>
              <a:buChar char="•"/>
            </a:pPr>
            <a:r>
              <a:rPr kumimoji="1" lang="ja-JP" altLang="en-US" sz="1600" u="sng" dirty="0">
                <a:latin typeface="メイリオ" panose="020B0604030504040204" pitchFamily="50" charset="-128"/>
                <a:ea typeface="メイリオ" panose="020B0604030504040204" pitchFamily="50" charset="-128"/>
              </a:rPr>
              <a:t>アットホーム</a:t>
            </a:r>
            <a:r>
              <a:rPr kumimoji="1" lang="ja-JP" altLang="en-US" sz="1200" u="sng" dirty="0">
                <a:latin typeface="メイリオ" panose="020B0604030504040204" pitchFamily="50" charset="-128"/>
                <a:ea typeface="メイリオ" panose="020B0604030504040204" pitchFamily="50" charset="-128"/>
              </a:rPr>
              <a:t> </a:t>
            </a:r>
            <a:r>
              <a:rPr kumimoji="1" lang="ja-JP" altLang="en-US" sz="1600" u="sng" dirty="0">
                <a:latin typeface="メイリオ" panose="020B0604030504040204" pitchFamily="50" charset="-128"/>
                <a:ea typeface="メイリオ" panose="020B0604030504040204" pitchFamily="50" charset="-128"/>
              </a:rPr>
              <a:t>で働きやすい</a:t>
            </a:r>
            <a:r>
              <a:rPr kumimoji="1" lang="ja-JP" altLang="en-US" sz="1200" u="sng" dirty="0">
                <a:latin typeface="メイリオ" panose="020B0604030504040204" pitchFamily="50" charset="-128"/>
                <a:ea typeface="メイリオ" panose="020B0604030504040204" pitchFamily="50" charset="-128"/>
              </a:rPr>
              <a:t>（集計者注：いろいろな意見があります。）</a:t>
            </a:r>
            <a:endParaRPr kumimoji="1" lang="ja-JP" altLang="en-US" sz="12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仕事に丁寧な人が多く、職場の雰囲気はとても良いと思います。ですが、現在の部署は年々仕事が増えているようで、</a:t>
            </a:r>
            <a:r>
              <a:rPr kumimoji="1" lang="ja-JP" altLang="en-US" sz="1600" u="sng" dirty="0">
                <a:latin typeface="メイリオ" panose="020B0604030504040204" pitchFamily="50" charset="-128"/>
                <a:ea typeface="メイリオ" panose="020B0604030504040204" pitchFamily="50" charset="-128"/>
              </a:rPr>
              <a:t>残業が多い</a:t>
            </a:r>
            <a:r>
              <a:rPr kumimoji="1" lang="ja-JP" altLang="en-US" sz="1600" dirty="0">
                <a:latin typeface="メイリオ" panose="020B0604030504040204" pitchFamily="50" charset="-128"/>
                <a:ea typeface="メイリオ" panose="020B0604030504040204" pitchFamily="50" charset="-128"/>
              </a:rPr>
              <a:t>です。早く帰れるよう努力はしていますが、現実として難しいので、しょうがないと割り切って早く別の部署に異動したいと考えています。</a:t>
            </a:r>
          </a:p>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自分の置かれている環境が悪いと思ったことはないが、周りを見ると辞めてしまった人もいる。</a:t>
            </a:r>
          </a:p>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長期間の集合研修が無く、業務をしながら仕事を覚えていくのが辛かったです。私はまだ異動を経験していないのでわかりませんが、異動のスパンが短いことが、様々な部署を経験して理解を深められる反面、本気で取り組まなければすべて中途半端で終わっていくのではないか、という不安もあります。</a:t>
            </a:r>
            <a:endParaRPr kumimoji="1" lang="en-US" altLang="ja-JP" sz="16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・良評価：</a:t>
            </a:r>
            <a:r>
              <a:rPr kumimoji="1" lang="ja-JP" altLang="en-US" sz="1600" u="sng" dirty="0">
                <a:latin typeface="メイリオ" panose="020B0604030504040204" pitchFamily="50" charset="-128"/>
                <a:ea typeface="メイリオ" panose="020B0604030504040204" pitchFamily="50" charset="-128"/>
              </a:rPr>
              <a:t>休暇の取りやすさはイメージ通りで頑張ればその分早く帰れる</a:t>
            </a:r>
            <a:r>
              <a:rPr kumimoji="1" lang="ja-JP" altLang="en-US" sz="1600" dirty="0">
                <a:latin typeface="メイリオ" panose="020B0604030504040204" pitchFamily="50" charset="-128"/>
                <a:ea typeface="メイリオ" panose="020B0604030504040204" pitchFamily="50" charset="-128"/>
              </a:rPr>
              <a:t>。上司や先輩にいい人が多いので働いていて気分が良い。業務の改善の提案をすれば一係員の意見であっても蔑ろにされず実行させてもらえたこともある。</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悪評化：コロナを契機に民間企業の労働も変わりつつあるので、公務員系の仕事全般に言われる「働きやすさ」という利点は相対的に下がったと思う。平均年齢が高いので価値観が全体的に古い。本質とは関係のない細かいことを気にしすぎるあまり業務のスピード感がない上、かなりストレスがたまることがある。人事異動が多い。</a:t>
            </a:r>
            <a:endParaRPr kumimoji="1" lang="en-US" altLang="ja-JP" sz="16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良い点：有給休暇が多い、取りやすい、福利厚生が整っている。悪い点：残業が多い、課・上司によっては意見を言いにくい。</a:t>
            </a:r>
          </a:p>
          <a:p>
            <a:pPr marL="285750" indent="-285750">
              <a:buFont typeface="Arial" panose="020B0604020202020204" pitchFamily="34" charset="0"/>
              <a:buChar char="•"/>
            </a:pPr>
            <a:r>
              <a:rPr kumimoji="1" lang="ja-JP" altLang="en-US" sz="1600" dirty="0">
                <a:latin typeface="メイリオ" panose="020B0604030504040204" pitchFamily="50" charset="-128"/>
                <a:ea typeface="メイリオ" panose="020B0604030504040204" pitchFamily="50" charset="-128"/>
              </a:rPr>
              <a:t>単純な人不足で、差し引きしました。（－３点）</a:t>
            </a:r>
            <a:endParaRPr kumimoji="1" lang="en-US" altLang="ja-JP" sz="16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kumimoji="1" lang="en-US" altLang="ja-JP" sz="1600" dirty="0">
              <a:latin typeface="メイリオ" panose="020B0604030504040204" pitchFamily="50" charset="-128"/>
              <a:ea typeface="メイリオ" panose="020B0604030504040204" pitchFamily="50" charset="-128"/>
            </a:endParaRPr>
          </a:p>
        </p:txBody>
      </p:sp>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名工大の働きやすさ</a:t>
            </a:r>
            <a:r>
              <a:rPr lang="ja-JP" altLang="en-US" sz="2400" b="1" u="sng" dirty="0">
                <a:solidFill>
                  <a:schemeClr val="tx1"/>
                </a:solidFill>
                <a:latin typeface="メイリオ" panose="020B0604030504040204" pitchFamily="50" charset="-128"/>
                <a:ea typeface="メイリオ" panose="020B0604030504040204" pitchFamily="50" charset="-128"/>
              </a:rPr>
              <a:t>（</a:t>
            </a:r>
            <a:r>
              <a:rPr lang="en-US" altLang="ja-JP" sz="2400" b="1" u="sng" dirty="0">
                <a:solidFill>
                  <a:schemeClr val="tx1"/>
                </a:solidFill>
                <a:latin typeface="メイリオ" panose="020B0604030504040204" pitchFamily="50" charset="-128"/>
                <a:ea typeface="メイリオ" panose="020B0604030504040204" pitchFamily="50" charset="-128"/>
              </a:rPr>
              <a:t>※</a:t>
            </a:r>
            <a:r>
              <a:rPr lang="ja-JP" altLang="en-US" sz="2400" b="1" u="sng" dirty="0">
                <a:solidFill>
                  <a:schemeClr val="tx1"/>
                </a:solidFill>
                <a:latin typeface="メイリオ" panose="020B0604030504040204" pitchFamily="50" charset="-128"/>
                <a:ea typeface="メイリオ" panose="020B0604030504040204" pitchFamily="50" charset="-128"/>
              </a:rPr>
              <a:t>個人の見解）</a:t>
            </a:r>
            <a:r>
              <a:rPr lang="ja-JP" altLang="en-US" b="1" u="sng" dirty="0">
                <a:solidFill>
                  <a:schemeClr val="tx1"/>
                </a:solidFill>
                <a:latin typeface="メイリオ" panose="020B0604030504040204" pitchFamily="50" charset="-128"/>
                <a:ea typeface="メイリオ" panose="020B0604030504040204" pitchFamily="50" charset="-128"/>
              </a:rPr>
              <a:t>　（</a:t>
            </a:r>
            <a:r>
              <a:rPr lang="en-US" altLang="ja-JP" b="1" u="sng" dirty="0">
                <a:solidFill>
                  <a:schemeClr val="tx1"/>
                </a:solidFill>
                <a:latin typeface="メイリオ" panose="020B0604030504040204" pitchFamily="50" charset="-128"/>
                <a:ea typeface="メイリオ" panose="020B0604030504040204" pitchFamily="50" charset="-128"/>
              </a:rPr>
              <a:t>3/4</a:t>
            </a:r>
            <a:r>
              <a:rPr lang="ja-JP" altLang="en-US" b="1" u="sng" dirty="0">
                <a:solidFill>
                  <a:schemeClr val="tx1"/>
                </a:solidFill>
                <a:latin typeface="メイリオ" panose="020B0604030504040204" pitchFamily="50" charset="-128"/>
                <a:ea typeface="メイリオ" panose="020B0604030504040204" pitchFamily="50" charset="-128"/>
              </a:rPr>
              <a:t>）</a:t>
            </a:r>
            <a:endParaRPr lang="en-US" altLang="ja-JP" b="1" u="sng"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3612" y="908720"/>
            <a:ext cx="12192000" cy="369332"/>
          </a:xfrm>
          <a:prstGeom prst="rect">
            <a:avLst/>
          </a:prstGeom>
        </p:spPr>
        <p:txBody>
          <a:bodyPr wrap="square">
            <a:spAutoFit/>
          </a:bodyPr>
          <a:lstStyle/>
          <a:p>
            <a:pPr marL="285750" indent="-285750">
              <a:spcBef>
                <a:spcPct val="0"/>
              </a:spcBef>
              <a:buClrTx/>
              <a:buSzTx/>
              <a:buFont typeface="Arial" panose="020B0604020202020204" pitchFamily="34" charset="0"/>
              <a:buChar char="•"/>
            </a:pPr>
            <a:endParaRPr lang="ja-JP" altLang="en-US" dirty="0">
              <a:latin typeface="メイリオ" panose="020B0604030504040204" pitchFamily="50" charset="-128"/>
              <a:ea typeface="メイリオ" panose="020B0604030504040204" pitchFamily="50" charset="-128"/>
            </a:endParaRPr>
          </a:p>
        </p:txBody>
      </p:sp>
      <p:graphicFrame>
        <p:nvGraphicFramePr>
          <p:cNvPr id="7" name="グラフ 6">
            <a:extLst>
              <a:ext uri="{FF2B5EF4-FFF2-40B4-BE49-F238E27FC236}">
                <a16:creationId xmlns:a16="http://schemas.microsoft.com/office/drawing/2014/main" id="{1148EC09-AA79-4F61-A8BF-CE9F5FE69E37}"/>
              </a:ext>
            </a:extLst>
          </p:cNvPr>
          <p:cNvGraphicFramePr/>
          <p:nvPr/>
        </p:nvGraphicFramePr>
        <p:xfrm>
          <a:off x="229575" y="981212"/>
          <a:ext cx="3850734" cy="5538964"/>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EFFF8C5E-0835-420A-A630-A3BD03036C85}"/>
              </a:ext>
            </a:extLst>
          </p:cNvPr>
          <p:cNvSpPr txBox="1"/>
          <p:nvPr/>
        </p:nvSpPr>
        <p:spPr>
          <a:xfrm>
            <a:off x="3898329" y="5896414"/>
            <a:ext cx="325730" cy="261610"/>
          </a:xfrm>
          <a:prstGeom prst="rect">
            <a:avLst/>
          </a:prstGeom>
          <a:noFill/>
        </p:spPr>
        <p:txBody>
          <a:bodyPr wrap="none" rtlCol="0">
            <a:spAutoFit/>
          </a:bodyPr>
          <a:lstStyle/>
          <a:p>
            <a:r>
              <a:rPr kumimoji="1" lang="ja-JP" altLang="en-US" sz="1100" dirty="0">
                <a:solidFill>
                  <a:srgbClr val="084E8F"/>
                </a:solidFill>
                <a:latin typeface="メイリオ" panose="020B0604030504040204" pitchFamily="50" charset="-128"/>
                <a:ea typeface="メイリオ" panose="020B0604030504040204" pitchFamily="50" charset="-128"/>
              </a:rPr>
              <a:t>点</a:t>
            </a:r>
          </a:p>
        </p:txBody>
      </p:sp>
      <p:sp>
        <p:nvSpPr>
          <p:cNvPr id="13" name="テキスト ボックス 12">
            <a:extLst>
              <a:ext uri="{FF2B5EF4-FFF2-40B4-BE49-F238E27FC236}">
                <a16:creationId xmlns:a16="http://schemas.microsoft.com/office/drawing/2014/main" id="{D713BDB0-22D1-4BE6-A973-0190295C530B}"/>
              </a:ext>
            </a:extLst>
          </p:cNvPr>
          <p:cNvSpPr txBox="1"/>
          <p:nvPr/>
        </p:nvSpPr>
        <p:spPr>
          <a:xfrm>
            <a:off x="101963" y="1350544"/>
            <a:ext cx="466794" cy="261610"/>
          </a:xfrm>
          <a:prstGeom prst="rect">
            <a:avLst/>
          </a:prstGeom>
          <a:noFill/>
        </p:spPr>
        <p:txBody>
          <a:bodyPr wrap="none" rtlCol="0">
            <a:spAutoFit/>
          </a:bodyPr>
          <a:lstStyle/>
          <a:p>
            <a:r>
              <a:rPr kumimoji="1" lang="ja-JP" altLang="en-US" sz="1100" dirty="0">
                <a:solidFill>
                  <a:srgbClr val="084E8F"/>
                </a:solidFill>
                <a:latin typeface="メイリオ" panose="020B0604030504040204" pitchFamily="50" charset="-128"/>
                <a:ea typeface="メイリオ" panose="020B0604030504040204" pitchFamily="50" charset="-128"/>
              </a:rPr>
              <a:t>件数</a:t>
            </a:r>
          </a:p>
        </p:txBody>
      </p:sp>
      <p:sp>
        <p:nvSpPr>
          <p:cNvPr id="14" name="正方形/長方形 13">
            <a:extLst>
              <a:ext uri="{FF2B5EF4-FFF2-40B4-BE49-F238E27FC236}">
                <a16:creationId xmlns:a16="http://schemas.microsoft.com/office/drawing/2014/main" id="{5B3C917C-C5C9-42A7-880B-D0E9F464B3CE}"/>
              </a:ext>
            </a:extLst>
          </p:cNvPr>
          <p:cNvSpPr/>
          <p:nvPr/>
        </p:nvSpPr>
        <p:spPr>
          <a:xfrm>
            <a:off x="4367808" y="877942"/>
            <a:ext cx="1728192" cy="400110"/>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評価７点</a:t>
            </a:r>
            <a:endParaRPr kumimoji="1" lang="ja-JP" altLang="en-US" dirty="0"/>
          </a:p>
        </p:txBody>
      </p:sp>
      <p:sp>
        <p:nvSpPr>
          <p:cNvPr id="15" name="正方形/長方形 14">
            <a:extLst>
              <a:ext uri="{FF2B5EF4-FFF2-40B4-BE49-F238E27FC236}">
                <a16:creationId xmlns:a16="http://schemas.microsoft.com/office/drawing/2014/main" id="{6499ED49-27A9-43EC-BF86-A90E45892014}"/>
              </a:ext>
            </a:extLst>
          </p:cNvPr>
          <p:cNvSpPr/>
          <p:nvPr/>
        </p:nvSpPr>
        <p:spPr>
          <a:xfrm>
            <a:off x="3071664" y="2132856"/>
            <a:ext cx="288032" cy="36289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2227F7B-AA87-45ED-AA98-A6019CD81A86}"/>
              </a:ext>
            </a:extLst>
          </p:cNvPr>
          <p:cNvSpPr/>
          <p:nvPr/>
        </p:nvSpPr>
        <p:spPr>
          <a:xfrm>
            <a:off x="742926" y="5301208"/>
            <a:ext cx="1199693" cy="46062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0E7917F-5545-4E05-B83A-B8B150C7DB7E}"/>
              </a:ext>
            </a:extLst>
          </p:cNvPr>
          <p:cNvSpPr/>
          <p:nvPr/>
        </p:nvSpPr>
        <p:spPr>
          <a:xfrm>
            <a:off x="3602883" y="4221088"/>
            <a:ext cx="288032" cy="16557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C0811C20-8245-4D79-BEA4-A9F85EF1C322}"/>
              </a:ext>
            </a:extLst>
          </p:cNvPr>
          <p:cNvSpPr>
            <a:spLocks noGrp="1"/>
          </p:cNvSpPr>
          <p:nvPr>
            <p:ph type="sldNum" sz="quarter" idx="12"/>
          </p:nvPr>
        </p:nvSpPr>
        <p:spPr/>
        <p:txBody>
          <a:bodyPr/>
          <a:lstStyle/>
          <a:p>
            <a:fld id="{4FAB73BC-B049-4115-A692-8D63A059BFB8}" type="slidenum">
              <a:rPr lang="en-US" smtClean="0"/>
              <a:t>6</a:t>
            </a:fld>
            <a:endParaRPr lang="en-US"/>
          </a:p>
        </p:txBody>
      </p:sp>
    </p:spTree>
    <p:extLst>
      <p:ext uri="{BB962C8B-B14F-4D97-AF65-F5344CB8AC3E}">
        <p14:creationId xmlns:p14="http://schemas.microsoft.com/office/powerpoint/2010/main" val="67547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9ED5552-545B-49B4-AE70-AFE31F589563}"/>
              </a:ext>
            </a:extLst>
          </p:cNvPr>
          <p:cNvSpPr/>
          <p:nvPr/>
        </p:nvSpPr>
        <p:spPr>
          <a:xfrm>
            <a:off x="4224059" y="1315066"/>
            <a:ext cx="7814877" cy="830997"/>
          </a:xfrm>
          <a:prstGeom prst="rect">
            <a:avLst/>
          </a:prstGeom>
        </p:spPr>
        <p:txBody>
          <a:bodyPr wrap="square">
            <a:spAutoFit/>
          </a:bodyPr>
          <a:lstStyle/>
          <a:p>
            <a:pPr marL="285750" indent="-285750">
              <a:buFont typeface="Arial" panose="020B0604020202020204" pitchFamily="34" charset="0"/>
              <a:buChar char="•"/>
            </a:pPr>
            <a:r>
              <a:rPr lang="ja-JP" altLang="en-US" sz="1600" u="sng" dirty="0">
                <a:latin typeface="メイリオ" panose="020B0604030504040204" pitchFamily="50" charset="-128"/>
                <a:ea typeface="メイリオ" panose="020B0604030504040204" pitchFamily="50" charset="-128"/>
              </a:rPr>
              <a:t>アットホームな雰囲気</a:t>
            </a:r>
            <a:r>
              <a:rPr lang="ja-JP" altLang="en-US" sz="1600" dirty="0">
                <a:latin typeface="メイリオ" panose="020B0604030504040204" pitchFamily="50" charset="-128"/>
                <a:ea typeface="メイリオ" panose="020B0604030504040204" pitchFamily="50" charset="-128"/>
              </a:rPr>
              <a:t>だと思いますが、ビジネスライクにやっていきたい人には距離の近さがツラいかな</a:t>
            </a:r>
            <a:r>
              <a:rPr lang="ja-JP" altLang="en-US" sz="1600" dirty="0" err="1">
                <a:latin typeface="メイリオ" panose="020B0604030504040204" pitchFamily="50" charset="-128"/>
                <a:ea typeface="メイリオ" panose="020B0604030504040204" pitchFamily="50" charset="-128"/>
              </a:rPr>
              <a:t>と</a:t>
            </a:r>
            <a:r>
              <a:rPr lang="ja-JP" altLang="en-US" sz="1600" dirty="0">
                <a:latin typeface="メイリオ" panose="020B0604030504040204" pitchFamily="50" charset="-128"/>
                <a:ea typeface="メイリオ" panose="020B0604030504040204" pitchFamily="50" charset="-128"/>
              </a:rPr>
              <a:t>思ったので</a:t>
            </a:r>
            <a:r>
              <a:rPr lang="ja-JP" altLang="en-US" sz="1200" dirty="0">
                <a:latin typeface="メイリオ" panose="020B0604030504040204" pitchFamily="50" charset="-128"/>
                <a:ea typeface="メイリオ" panose="020B0604030504040204" pitchFamily="50" charset="-128"/>
              </a:rPr>
              <a:t>。</a:t>
            </a:r>
            <a:r>
              <a:rPr kumimoji="1" lang="ja-JP" altLang="en-US" sz="1200" u="sng" dirty="0">
                <a:latin typeface="メイリオ" panose="020B0604030504040204" pitchFamily="50" charset="-128"/>
                <a:ea typeface="メイリオ" panose="020B0604030504040204" pitchFamily="50" charset="-128"/>
              </a:rPr>
              <a:t> （集計者注：いろいろな意見があります。）</a:t>
            </a:r>
            <a:endParaRPr lang="ja-JP" altLang="en-US" sz="1200" strike="dblStrike" dirty="0">
              <a:solidFill>
                <a:srgbClr val="FF0000"/>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kumimoji="1" lang="en-US" altLang="ja-JP" sz="1600" dirty="0">
              <a:latin typeface="メイリオ" panose="020B0604030504040204" pitchFamily="50" charset="-128"/>
              <a:ea typeface="メイリオ" panose="020B0604030504040204" pitchFamily="50" charset="-128"/>
            </a:endParaRPr>
          </a:p>
        </p:txBody>
      </p:sp>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名工大の働きやすさ</a:t>
            </a:r>
            <a:r>
              <a:rPr lang="ja-JP" altLang="en-US" sz="2400" b="1" u="sng" dirty="0">
                <a:solidFill>
                  <a:schemeClr val="tx1"/>
                </a:solidFill>
                <a:latin typeface="メイリオ" panose="020B0604030504040204" pitchFamily="50" charset="-128"/>
                <a:ea typeface="メイリオ" panose="020B0604030504040204" pitchFamily="50" charset="-128"/>
              </a:rPr>
              <a:t>（</a:t>
            </a:r>
            <a:r>
              <a:rPr lang="en-US" altLang="ja-JP" sz="2400" b="1" u="sng" dirty="0">
                <a:solidFill>
                  <a:schemeClr val="tx1"/>
                </a:solidFill>
                <a:latin typeface="メイリオ" panose="020B0604030504040204" pitchFamily="50" charset="-128"/>
                <a:ea typeface="メイリオ" panose="020B0604030504040204" pitchFamily="50" charset="-128"/>
              </a:rPr>
              <a:t>※</a:t>
            </a:r>
            <a:r>
              <a:rPr lang="ja-JP" altLang="en-US" sz="2400" b="1" u="sng" dirty="0">
                <a:solidFill>
                  <a:schemeClr val="tx1"/>
                </a:solidFill>
                <a:latin typeface="メイリオ" panose="020B0604030504040204" pitchFamily="50" charset="-128"/>
                <a:ea typeface="メイリオ" panose="020B0604030504040204" pitchFamily="50" charset="-128"/>
              </a:rPr>
              <a:t>個人の見解）</a:t>
            </a:r>
            <a:r>
              <a:rPr lang="ja-JP" altLang="en-US" b="1" u="sng" dirty="0">
                <a:solidFill>
                  <a:schemeClr val="tx1"/>
                </a:solidFill>
                <a:latin typeface="メイリオ" panose="020B0604030504040204" pitchFamily="50" charset="-128"/>
                <a:ea typeface="メイリオ" panose="020B0604030504040204" pitchFamily="50" charset="-128"/>
              </a:rPr>
              <a:t>　（</a:t>
            </a:r>
            <a:r>
              <a:rPr lang="en-US" altLang="ja-JP" b="1" u="sng" dirty="0">
                <a:solidFill>
                  <a:schemeClr val="tx1"/>
                </a:solidFill>
                <a:latin typeface="メイリオ" panose="020B0604030504040204" pitchFamily="50" charset="-128"/>
                <a:ea typeface="メイリオ" panose="020B0604030504040204" pitchFamily="50" charset="-128"/>
              </a:rPr>
              <a:t>4/4</a:t>
            </a:r>
            <a:r>
              <a:rPr lang="ja-JP" altLang="en-US" b="1" u="sng" dirty="0">
                <a:solidFill>
                  <a:schemeClr val="tx1"/>
                </a:solidFill>
                <a:latin typeface="メイリオ" panose="020B0604030504040204" pitchFamily="50" charset="-128"/>
                <a:ea typeface="メイリオ" panose="020B0604030504040204" pitchFamily="50" charset="-128"/>
              </a:rPr>
              <a:t>）</a:t>
            </a:r>
            <a:endParaRPr lang="en-US" altLang="ja-JP" b="1" u="sng"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3612" y="908720"/>
            <a:ext cx="12192000" cy="369332"/>
          </a:xfrm>
          <a:prstGeom prst="rect">
            <a:avLst/>
          </a:prstGeom>
        </p:spPr>
        <p:txBody>
          <a:bodyPr wrap="square">
            <a:spAutoFit/>
          </a:bodyPr>
          <a:lstStyle/>
          <a:p>
            <a:pPr marL="285750" indent="-285750">
              <a:spcBef>
                <a:spcPct val="0"/>
              </a:spcBef>
              <a:buClrTx/>
              <a:buSzTx/>
              <a:buFont typeface="Arial" panose="020B0604020202020204" pitchFamily="34" charset="0"/>
              <a:buChar char="•"/>
            </a:pPr>
            <a:endParaRPr lang="ja-JP" altLang="en-US" dirty="0">
              <a:latin typeface="メイリオ" panose="020B0604030504040204" pitchFamily="50" charset="-128"/>
              <a:ea typeface="メイリオ" panose="020B0604030504040204" pitchFamily="50" charset="-128"/>
            </a:endParaRPr>
          </a:p>
        </p:txBody>
      </p:sp>
      <p:graphicFrame>
        <p:nvGraphicFramePr>
          <p:cNvPr id="7" name="グラフ 6">
            <a:extLst>
              <a:ext uri="{FF2B5EF4-FFF2-40B4-BE49-F238E27FC236}">
                <a16:creationId xmlns:a16="http://schemas.microsoft.com/office/drawing/2014/main" id="{1148EC09-AA79-4F61-A8BF-CE9F5FE69E37}"/>
              </a:ext>
            </a:extLst>
          </p:cNvPr>
          <p:cNvGraphicFramePr/>
          <p:nvPr/>
        </p:nvGraphicFramePr>
        <p:xfrm>
          <a:off x="229575" y="981212"/>
          <a:ext cx="3850734" cy="5538964"/>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EFFF8C5E-0835-420A-A630-A3BD03036C85}"/>
              </a:ext>
            </a:extLst>
          </p:cNvPr>
          <p:cNvSpPr txBox="1"/>
          <p:nvPr/>
        </p:nvSpPr>
        <p:spPr>
          <a:xfrm>
            <a:off x="3898329" y="5896414"/>
            <a:ext cx="325730" cy="261610"/>
          </a:xfrm>
          <a:prstGeom prst="rect">
            <a:avLst/>
          </a:prstGeom>
          <a:noFill/>
        </p:spPr>
        <p:txBody>
          <a:bodyPr wrap="none" rtlCol="0">
            <a:spAutoFit/>
          </a:bodyPr>
          <a:lstStyle/>
          <a:p>
            <a:r>
              <a:rPr kumimoji="1" lang="ja-JP" altLang="en-US" sz="1100" dirty="0">
                <a:solidFill>
                  <a:srgbClr val="084E8F"/>
                </a:solidFill>
                <a:latin typeface="メイリオ" panose="020B0604030504040204" pitchFamily="50" charset="-128"/>
                <a:ea typeface="メイリオ" panose="020B0604030504040204" pitchFamily="50" charset="-128"/>
              </a:rPr>
              <a:t>点</a:t>
            </a:r>
          </a:p>
        </p:txBody>
      </p:sp>
      <p:sp>
        <p:nvSpPr>
          <p:cNvPr id="13" name="テキスト ボックス 12">
            <a:extLst>
              <a:ext uri="{FF2B5EF4-FFF2-40B4-BE49-F238E27FC236}">
                <a16:creationId xmlns:a16="http://schemas.microsoft.com/office/drawing/2014/main" id="{D713BDB0-22D1-4BE6-A973-0190295C530B}"/>
              </a:ext>
            </a:extLst>
          </p:cNvPr>
          <p:cNvSpPr txBox="1"/>
          <p:nvPr/>
        </p:nvSpPr>
        <p:spPr>
          <a:xfrm>
            <a:off x="101963" y="1350544"/>
            <a:ext cx="466794" cy="261610"/>
          </a:xfrm>
          <a:prstGeom prst="rect">
            <a:avLst/>
          </a:prstGeom>
          <a:noFill/>
        </p:spPr>
        <p:txBody>
          <a:bodyPr wrap="none" rtlCol="0">
            <a:spAutoFit/>
          </a:bodyPr>
          <a:lstStyle/>
          <a:p>
            <a:r>
              <a:rPr kumimoji="1" lang="ja-JP" altLang="en-US" sz="1100" dirty="0">
                <a:solidFill>
                  <a:srgbClr val="084E8F"/>
                </a:solidFill>
                <a:latin typeface="メイリオ" panose="020B0604030504040204" pitchFamily="50" charset="-128"/>
                <a:ea typeface="メイリオ" panose="020B0604030504040204" pitchFamily="50" charset="-128"/>
              </a:rPr>
              <a:t>件数</a:t>
            </a:r>
          </a:p>
        </p:txBody>
      </p:sp>
      <p:sp>
        <p:nvSpPr>
          <p:cNvPr id="14" name="正方形/長方形 13">
            <a:extLst>
              <a:ext uri="{FF2B5EF4-FFF2-40B4-BE49-F238E27FC236}">
                <a16:creationId xmlns:a16="http://schemas.microsoft.com/office/drawing/2014/main" id="{5B3C917C-C5C9-42A7-880B-D0E9F464B3CE}"/>
              </a:ext>
            </a:extLst>
          </p:cNvPr>
          <p:cNvSpPr/>
          <p:nvPr/>
        </p:nvSpPr>
        <p:spPr>
          <a:xfrm>
            <a:off x="4367808" y="877942"/>
            <a:ext cx="1728192" cy="400110"/>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評価６点</a:t>
            </a:r>
            <a:endParaRPr kumimoji="1" lang="ja-JP" altLang="en-US" dirty="0"/>
          </a:p>
        </p:txBody>
      </p:sp>
      <p:sp>
        <p:nvSpPr>
          <p:cNvPr id="15" name="正方形/長方形 14">
            <a:extLst>
              <a:ext uri="{FF2B5EF4-FFF2-40B4-BE49-F238E27FC236}">
                <a16:creationId xmlns:a16="http://schemas.microsoft.com/office/drawing/2014/main" id="{6499ED49-27A9-43EC-BF86-A90E45892014}"/>
              </a:ext>
            </a:extLst>
          </p:cNvPr>
          <p:cNvSpPr/>
          <p:nvPr/>
        </p:nvSpPr>
        <p:spPr>
          <a:xfrm>
            <a:off x="3099917" y="2159360"/>
            <a:ext cx="242895" cy="36289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2227F7B-AA87-45ED-AA98-A6019CD81A86}"/>
              </a:ext>
            </a:extLst>
          </p:cNvPr>
          <p:cNvSpPr/>
          <p:nvPr/>
        </p:nvSpPr>
        <p:spPr>
          <a:xfrm>
            <a:off x="2063553" y="2592258"/>
            <a:ext cx="298868" cy="319741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4838681-FB72-4F9D-86D9-6E9EADACBBF2}"/>
              </a:ext>
            </a:extLst>
          </p:cNvPr>
          <p:cNvSpPr/>
          <p:nvPr/>
        </p:nvSpPr>
        <p:spPr>
          <a:xfrm>
            <a:off x="4239686" y="2757222"/>
            <a:ext cx="7814877" cy="1815882"/>
          </a:xfrm>
          <a:prstGeom prst="rect">
            <a:avLst/>
          </a:prstGeom>
        </p:spPr>
        <p:txBody>
          <a:bodyPr wrap="square">
            <a:spAutoFit/>
          </a:bodyPr>
          <a:lstStyle/>
          <a:p>
            <a:pPr marL="285750" indent="-285750">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いいなと思う面もあれば、嫌だなと思うところもあるため真ん中に設定しました。</a:t>
            </a:r>
          </a:p>
          <a:p>
            <a:r>
              <a:rPr lang="ja-JP" altLang="en-US" sz="1600" dirty="0">
                <a:latin typeface="メイリオ" panose="020B0604030504040204" pitchFamily="50" charset="-128"/>
                <a:ea typeface="メイリオ" panose="020B0604030504040204" pitchFamily="50" charset="-128"/>
              </a:rPr>
              <a:t>　＜いい点＞</a:t>
            </a:r>
          </a:p>
          <a:p>
            <a:r>
              <a:rPr lang="ja-JP" altLang="en-US" sz="1600" dirty="0">
                <a:latin typeface="メイリオ" panose="020B0604030504040204" pitchFamily="50" charset="-128"/>
                <a:ea typeface="メイリオ" panose="020B0604030504040204" pitchFamily="50" charset="-128"/>
              </a:rPr>
              <a:t>　異動の経験がないので比較はできないのですが、少なくとも今の部署は親切な人</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ばかりで、色々体調面のところも気を遣っていただきながら働けている点</a:t>
            </a:r>
          </a:p>
          <a:p>
            <a:r>
              <a:rPr lang="ja-JP" altLang="en-US" sz="1600" dirty="0">
                <a:latin typeface="メイリオ" panose="020B0604030504040204" pitchFamily="50" charset="-128"/>
                <a:ea typeface="メイリオ" panose="020B0604030504040204" pitchFamily="50" charset="-128"/>
              </a:rPr>
              <a:t>　＜悪い点＞</a:t>
            </a:r>
          </a:p>
          <a:p>
            <a:r>
              <a:rPr lang="ja-JP" altLang="en-US" sz="1600" dirty="0">
                <a:latin typeface="メイリオ" panose="020B0604030504040204" pitchFamily="50" charset="-128"/>
                <a:ea typeface="メイリオ" panose="020B0604030504040204" pitchFamily="50" charset="-128"/>
              </a:rPr>
              <a:t>　対応が事務的を通り越して高圧的な人もまぁいらっしゃるので、精神的にキツイ</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ときはあるかなという点</a:t>
            </a:r>
            <a:endParaRPr kumimoji="1" lang="en-US" altLang="ja-JP" sz="1400" dirty="0">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198F4C6D-E14B-4797-A1A5-1EBB81E4617F}"/>
              </a:ext>
            </a:extLst>
          </p:cNvPr>
          <p:cNvSpPr/>
          <p:nvPr/>
        </p:nvSpPr>
        <p:spPr>
          <a:xfrm>
            <a:off x="4383435" y="2320098"/>
            <a:ext cx="1728192" cy="400110"/>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評価５点</a:t>
            </a:r>
            <a:endParaRPr kumimoji="1" lang="ja-JP" altLang="en-US" dirty="0"/>
          </a:p>
        </p:txBody>
      </p:sp>
      <p:sp>
        <p:nvSpPr>
          <p:cNvPr id="19" name="正方形/長方形 18">
            <a:extLst>
              <a:ext uri="{FF2B5EF4-FFF2-40B4-BE49-F238E27FC236}">
                <a16:creationId xmlns:a16="http://schemas.microsoft.com/office/drawing/2014/main" id="{110D927A-0AEA-4D6B-8D2F-A66C2106F6AD}"/>
              </a:ext>
            </a:extLst>
          </p:cNvPr>
          <p:cNvSpPr/>
          <p:nvPr/>
        </p:nvSpPr>
        <p:spPr>
          <a:xfrm>
            <a:off x="3602882" y="4293096"/>
            <a:ext cx="242895" cy="14952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BD1E9FE-EBB4-41BA-BB99-47876639B190}"/>
              </a:ext>
            </a:extLst>
          </p:cNvPr>
          <p:cNvSpPr>
            <a:spLocks noGrp="1"/>
          </p:cNvSpPr>
          <p:nvPr>
            <p:ph type="sldNum" sz="quarter" idx="12"/>
          </p:nvPr>
        </p:nvSpPr>
        <p:spPr/>
        <p:txBody>
          <a:bodyPr/>
          <a:lstStyle/>
          <a:p>
            <a:fld id="{4FAB73BC-B049-4115-A692-8D63A059BFB8}" type="slidenum">
              <a:rPr lang="en-US" smtClean="0"/>
              <a:t>7</a:t>
            </a:fld>
            <a:endParaRPr lang="en-US"/>
          </a:p>
        </p:txBody>
      </p:sp>
    </p:spTree>
    <p:extLst>
      <p:ext uri="{BB962C8B-B14F-4D97-AF65-F5344CB8AC3E}">
        <p14:creationId xmlns:p14="http://schemas.microsoft.com/office/powerpoint/2010/main" val="4242415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名工大への就職を決めた理由</a:t>
            </a:r>
            <a:endParaRPr lang="en-US" altLang="ja-JP" b="1" u="sng" dirty="0">
              <a:solidFill>
                <a:srgbClr val="FF0000"/>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E59D7975-E469-4527-B234-10497742D686}"/>
              </a:ext>
            </a:extLst>
          </p:cNvPr>
          <p:cNvSpPr/>
          <p:nvPr/>
        </p:nvSpPr>
        <p:spPr>
          <a:xfrm>
            <a:off x="3152087" y="4987060"/>
            <a:ext cx="2880000" cy="164445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自身があきらめた開発・技術・研究者として産業界の将来を担う人材をバックアップして</a:t>
            </a:r>
            <a:r>
              <a:rPr kumimoji="1" lang="ja-JP" altLang="en-US" sz="1600" u="sng" dirty="0">
                <a:solidFill>
                  <a:schemeClr val="tx1"/>
                </a:solidFill>
                <a:latin typeface="メイリオ" panose="020B0604030504040204" pitchFamily="50" charset="-128"/>
                <a:ea typeface="メイリオ" panose="020B0604030504040204" pitchFamily="50" charset="-128"/>
              </a:rPr>
              <a:t>意欲ある若者を支えたい</a:t>
            </a:r>
            <a:r>
              <a:rPr kumimoji="1" lang="ja-JP" altLang="en-US" sz="1600" dirty="0">
                <a:solidFill>
                  <a:schemeClr val="tx1"/>
                </a:solidFill>
                <a:latin typeface="メイリオ" panose="020B0604030504040204" pitchFamily="50" charset="-128"/>
                <a:ea typeface="メイリオ" panose="020B0604030504040204" pitchFamily="50" charset="-128"/>
              </a:rPr>
              <a:t>と思った。</a:t>
            </a:r>
            <a:r>
              <a:rPr kumimoji="1" lang="ja-JP" altLang="en-US" sz="1100" u="sng" dirty="0">
                <a:solidFill>
                  <a:schemeClr val="tx1"/>
                </a:solidFill>
                <a:latin typeface="メイリオ" panose="020B0604030504040204" pitchFamily="50" charset="-128"/>
                <a:ea typeface="メイリオ" panose="020B0604030504040204" pitchFamily="50" charset="-128"/>
              </a:rPr>
              <a:t>（集計者注：回答者は理系卒）</a:t>
            </a:r>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en-US" altLang="ja-JP" sz="1200" dirty="0">
                <a:solidFill>
                  <a:schemeClr val="tx1"/>
                </a:solidFill>
                <a:latin typeface="メイリオ" panose="020B0604030504040204" pitchFamily="50" charset="-128"/>
                <a:ea typeface="メイリオ" panose="020B0604030504040204" pitchFamily="50" charset="-128"/>
              </a:rPr>
              <a:t>(3</a:t>
            </a:r>
            <a:r>
              <a:rPr kumimoji="1" lang="ja-JP" altLang="en-US" sz="1200" dirty="0">
                <a:solidFill>
                  <a:schemeClr val="tx1"/>
                </a:solidFill>
                <a:latin typeface="メイリオ" panose="020B0604030504040204" pitchFamily="50" charset="-128"/>
                <a:ea typeface="メイリオ" panose="020B0604030504040204" pitchFamily="50" charset="-128"/>
              </a:rPr>
              <a:t>件</a:t>
            </a:r>
            <a:r>
              <a:rPr kumimoji="1"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4B3E90B-4876-47F5-9F73-D07D6F3879D6}"/>
              </a:ext>
            </a:extLst>
          </p:cNvPr>
          <p:cNvSpPr/>
          <p:nvPr/>
        </p:nvSpPr>
        <p:spPr>
          <a:xfrm>
            <a:off x="3136567" y="1807809"/>
            <a:ext cx="2880000" cy="1080000"/>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大学職員の中でも</a:t>
            </a:r>
            <a:r>
              <a:rPr kumimoji="1" lang="ja-JP" altLang="en-US" sz="1600" u="sng" dirty="0">
                <a:solidFill>
                  <a:schemeClr val="tx1"/>
                </a:solidFill>
                <a:latin typeface="メイリオ" panose="020B0604030504040204" pitchFamily="50" charset="-128"/>
                <a:ea typeface="メイリオ" panose="020B0604030504040204" pitchFamily="50" charset="-128"/>
              </a:rPr>
              <a:t>国立大学法人</a:t>
            </a:r>
            <a:r>
              <a:rPr kumimoji="1" lang="ja-JP" altLang="en-US" sz="1600" dirty="0">
                <a:solidFill>
                  <a:schemeClr val="tx1"/>
                </a:solidFill>
                <a:latin typeface="メイリオ" panose="020B0604030504040204" pitchFamily="50" charset="-128"/>
                <a:ea typeface="メイリオ" panose="020B0604030504040204" pitchFamily="50" charset="-128"/>
              </a:rPr>
              <a:t>の方が将来安心だと思ったため。</a:t>
            </a:r>
            <a:r>
              <a:rPr kumimoji="1" lang="en-US" altLang="ja-JP" sz="1200" dirty="0">
                <a:solidFill>
                  <a:schemeClr val="tx1"/>
                </a:solidFill>
                <a:latin typeface="メイリオ" panose="020B0604030504040204" pitchFamily="50" charset="-128"/>
                <a:ea typeface="メイリオ" panose="020B0604030504040204" pitchFamily="50" charset="-128"/>
              </a:rPr>
              <a:t>(6</a:t>
            </a:r>
            <a:r>
              <a:rPr kumimoji="1" lang="ja-JP" altLang="en-US" sz="1200" dirty="0">
                <a:solidFill>
                  <a:schemeClr val="tx1"/>
                </a:solidFill>
                <a:latin typeface="メイリオ" panose="020B0604030504040204" pitchFamily="50" charset="-128"/>
                <a:ea typeface="メイリオ" panose="020B0604030504040204" pitchFamily="50" charset="-128"/>
              </a:rPr>
              <a:t>件</a:t>
            </a:r>
            <a:r>
              <a:rPr kumimoji="1"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62B038B-B278-44B5-A859-69056B22FB9E}"/>
              </a:ext>
            </a:extLst>
          </p:cNvPr>
          <p:cNvSpPr/>
          <p:nvPr/>
        </p:nvSpPr>
        <p:spPr>
          <a:xfrm>
            <a:off x="3128484" y="2963380"/>
            <a:ext cx="2880000" cy="1052966"/>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u="sng" dirty="0">
                <a:solidFill>
                  <a:schemeClr val="tx1"/>
                </a:solidFill>
                <a:latin typeface="メイリオ" panose="020B0604030504040204" pitchFamily="50" charset="-128"/>
                <a:ea typeface="メイリオ" panose="020B0604030504040204" pitchFamily="50" charset="-128"/>
              </a:rPr>
              <a:t>社会への貢献度</a:t>
            </a:r>
            <a:r>
              <a:rPr kumimoji="1" lang="ja-JP" altLang="en-US" sz="1600" dirty="0">
                <a:solidFill>
                  <a:schemeClr val="tx1"/>
                </a:solidFill>
                <a:latin typeface="メイリオ" panose="020B0604030504040204" pitchFamily="50" charset="-128"/>
                <a:ea typeface="メイリオ" panose="020B0604030504040204" pitchFamily="50" charset="-128"/>
              </a:rPr>
              <a:t>が高いと思った。　</a:t>
            </a:r>
            <a:r>
              <a:rPr kumimoji="1" lang="en-US" altLang="ja-JP" sz="1200" dirty="0">
                <a:solidFill>
                  <a:schemeClr val="tx1"/>
                </a:solidFill>
                <a:latin typeface="メイリオ" panose="020B0604030504040204" pitchFamily="50" charset="-128"/>
                <a:ea typeface="メイリオ" panose="020B0604030504040204" pitchFamily="50" charset="-128"/>
              </a:rPr>
              <a:t>(3</a:t>
            </a:r>
            <a:r>
              <a:rPr kumimoji="1" lang="ja-JP" altLang="en-US" sz="1200" dirty="0">
                <a:solidFill>
                  <a:schemeClr val="tx1"/>
                </a:solidFill>
                <a:latin typeface="メイリオ" panose="020B0604030504040204" pitchFamily="50" charset="-128"/>
                <a:ea typeface="メイリオ" panose="020B0604030504040204" pitchFamily="50" charset="-128"/>
              </a:rPr>
              <a:t>件</a:t>
            </a:r>
            <a:r>
              <a:rPr kumimoji="1"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9A126951-BEE4-4567-8D02-6B677E82A278}"/>
              </a:ext>
            </a:extLst>
          </p:cNvPr>
          <p:cNvSpPr/>
          <p:nvPr/>
        </p:nvSpPr>
        <p:spPr>
          <a:xfrm>
            <a:off x="168008" y="3029795"/>
            <a:ext cx="2880000" cy="986551"/>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u="sng" dirty="0">
                <a:solidFill>
                  <a:schemeClr val="tx1"/>
                </a:solidFill>
                <a:latin typeface="メイリオ" panose="020B0604030504040204" pitchFamily="50" charset="-128"/>
                <a:ea typeface="メイリオ" panose="020B0604030504040204" pitchFamily="50" charset="-128"/>
              </a:rPr>
              <a:t>福利厚生や褒章制度</a:t>
            </a:r>
            <a:r>
              <a:rPr kumimoji="1" lang="ja-JP" altLang="en-US" sz="1600" dirty="0">
                <a:solidFill>
                  <a:schemeClr val="tx1"/>
                </a:solidFill>
                <a:latin typeface="メイリオ" panose="020B0604030504040204" pitchFamily="50" charset="-128"/>
                <a:ea typeface="メイリオ" panose="020B0604030504040204" pitchFamily="50" charset="-128"/>
              </a:rPr>
              <a:t>など働きやすい職場だと考えたため。</a:t>
            </a:r>
            <a:r>
              <a:rPr kumimoji="1" lang="en-US" altLang="ja-JP" sz="1200" dirty="0">
                <a:solidFill>
                  <a:schemeClr val="tx1"/>
                </a:solidFill>
                <a:latin typeface="メイリオ" panose="020B0604030504040204" pitchFamily="50" charset="-128"/>
                <a:ea typeface="メイリオ" panose="020B0604030504040204" pitchFamily="50" charset="-128"/>
              </a:rPr>
              <a:t>(4</a:t>
            </a:r>
            <a:r>
              <a:rPr kumimoji="1" lang="ja-JP" altLang="en-US" sz="1200" dirty="0">
                <a:solidFill>
                  <a:schemeClr val="tx1"/>
                </a:solidFill>
                <a:latin typeface="メイリオ" panose="020B0604030504040204" pitchFamily="50" charset="-128"/>
                <a:ea typeface="メイリオ" panose="020B0604030504040204" pitchFamily="50" charset="-128"/>
              </a:rPr>
              <a:t>件</a:t>
            </a:r>
            <a:r>
              <a:rPr kumimoji="1" lang="en-US" altLang="ja-JP" sz="1200" dirty="0">
                <a:solidFill>
                  <a:schemeClr val="tx1"/>
                </a:solidFill>
                <a:latin typeface="メイリオ" panose="020B0604030504040204" pitchFamily="50" charset="-128"/>
                <a:ea typeface="メイリオ" panose="020B0604030504040204" pitchFamily="50" charset="-128"/>
              </a:rPr>
              <a:t>)</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C6C985F2-D540-4470-BF28-3273C3ED5CB6}"/>
              </a:ext>
            </a:extLst>
          </p:cNvPr>
          <p:cNvSpPr/>
          <p:nvPr/>
        </p:nvSpPr>
        <p:spPr>
          <a:xfrm>
            <a:off x="176090" y="5105197"/>
            <a:ext cx="2880000" cy="1531603"/>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（工学分野での専門性の高さ、他大学と比べた際の独自の立ち位置等）私自身も農学系の単科大学出身のため、それに絡めて話した記憶があります。</a:t>
            </a:r>
          </a:p>
        </p:txBody>
      </p:sp>
      <p:sp>
        <p:nvSpPr>
          <p:cNvPr id="37" name="正方形/長方形 36">
            <a:extLst>
              <a:ext uri="{FF2B5EF4-FFF2-40B4-BE49-F238E27FC236}">
                <a16:creationId xmlns:a16="http://schemas.microsoft.com/office/drawing/2014/main" id="{B4F93ED6-6753-4143-B684-00F2E2DB9D8E}"/>
              </a:ext>
            </a:extLst>
          </p:cNvPr>
          <p:cNvSpPr/>
          <p:nvPr/>
        </p:nvSpPr>
        <p:spPr>
          <a:xfrm>
            <a:off x="6112830" y="4987059"/>
            <a:ext cx="2880000" cy="1644460"/>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名工大には採用者説明会まで一度も来たことはなかったが、他大学よりなんとなく名工大のほうが合う気がしたので他大学をやめて名工大にした。</a:t>
            </a:r>
            <a:r>
              <a:rPr kumimoji="1" lang="ja-JP" altLang="en-US" sz="1600" u="sng" dirty="0">
                <a:solidFill>
                  <a:schemeClr val="tx1"/>
                </a:solidFill>
                <a:latin typeface="メイリオ" panose="020B0604030504040204" pitchFamily="50" charset="-128"/>
                <a:ea typeface="メイリオ" panose="020B0604030504040204" pitchFamily="50" charset="-128"/>
              </a:rPr>
              <a:t>完全に勘</a:t>
            </a:r>
            <a:r>
              <a:rPr kumimoji="1" lang="ja-JP" altLang="en-US" sz="1600" dirty="0">
                <a:solidFill>
                  <a:schemeClr val="tx1"/>
                </a:solidFill>
                <a:latin typeface="メイリオ" panose="020B0604030504040204" pitchFamily="50" charset="-128"/>
                <a:ea typeface="メイリオ" panose="020B0604030504040204" pitchFamily="50" charset="-128"/>
              </a:rPr>
              <a:t>。</a:t>
            </a:r>
          </a:p>
        </p:txBody>
      </p:sp>
      <p:sp>
        <p:nvSpPr>
          <p:cNvPr id="39" name="正方形/長方形 38">
            <a:extLst>
              <a:ext uri="{FF2B5EF4-FFF2-40B4-BE49-F238E27FC236}">
                <a16:creationId xmlns:a16="http://schemas.microsoft.com/office/drawing/2014/main" id="{8492A4B7-AA5D-4D5C-A90E-D553535E1EF7}"/>
              </a:ext>
            </a:extLst>
          </p:cNvPr>
          <p:cNvSpPr/>
          <p:nvPr/>
        </p:nvSpPr>
        <p:spPr>
          <a:xfrm>
            <a:off x="172004" y="4156903"/>
            <a:ext cx="2880000" cy="807737"/>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もう</a:t>
            </a:r>
            <a:r>
              <a:rPr kumimoji="1" lang="ja-JP" altLang="en-US" sz="1600" u="sng" dirty="0">
                <a:solidFill>
                  <a:schemeClr val="tx1"/>
                </a:solidFill>
                <a:latin typeface="メイリオ" panose="020B0604030504040204" pitchFamily="50" charset="-128"/>
                <a:ea typeface="メイリオ" panose="020B0604030504040204" pitchFamily="50" charset="-128"/>
              </a:rPr>
              <a:t>就活を終えたかった</a:t>
            </a:r>
            <a:r>
              <a:rPr kumimoji="1" lang="ja-JP" altLang="en-US" sz="1600" dirty="0">
                <a:solidFill>
                  <a:schemeClr val="tx1"/>
                </a:solidFill>
                <a:latin typeface="メイリオ" panose="020B0604030504040204" pitchFamily="50" charset="-128"/>
                <a:ea typeface="メイリオ" panose="020B0604030504040204" pitchFamily="50" charset="-128"/>
              </a:rPr>
              <a:t>こともあり、名工大に決めた。</a:t>
            </a:r>
          </a:p>
        </p:txBody>
      </p:sp>
      <p:sp>
        <p:nvSpPr>
          <p:cNvPr id="40" name="正方形/長方形 39">
            <a:extLst>
              <a:ext uri="{FF2B5EF4-FFF2-40B4-BE49-F238E27FC236}">
                <a16:creationId xmlns:a16="http://schemas.microsoft.com/office/drawing/2014/main" id="{A7E09106-3F3A-4123-8585-B6386E9CADE8}"/>
              </a:ext>
            </a:extLst>
          </p:cNvPr>
          <p:cNvSpPr/>
          <p:nvPr/>
        </p:nvSpPr>
        <p:spPr>
          <a:xfrm>
            <a:off x="3119911" y="4099807"/>
            <a:ext cx="2880000" cy="807736"/>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u="sng" dirty="0">
                <a:solidFill>
                  <a:schemeClr val="tx1"/>
                </a:solidFill>
                <a:latin typeface="メイリオ" panose="020B0604030504040204" pitchFamily="50" charset="-128"/>
                <a:ea typeface="メイリオ" panose="020B0604030504040204" pitchFamily="50" charset="-128"/>
              </a:rPr>
              <a:t>有給休暇</a:t>
            </a:r>
            <a:r>
              <a:rPr kumimoji="1" lang="ja-JP" altLang="en-US" sz="1600" dirty="0">
                <a:solidFill>
                  <a:schemeClr val="tx1"/>
                </a:solidFill>
                <a:latin typeface="メイリオ" panose="020B0604030504040204" pitchFamily="50" charset="-128"/>
                <a:ea typeface="メイリオ" panose="020B0604030504040204" pitchFamily="50" charset="-128"/>
              </a:rPr>
              <a:t>が取りやすいそうだったから。　</a:t>
            </a:r>
            <a:r>
              <a:rPr kumimoji="1" lang="en-US" altLang="ja-JP" sz="1200" dirty="0">
                <a:solidFill>
                  <a:schemeClr val="tx1"/>
                </a:solidFill>
                <a:latin typeface="メイリオ" panose="020B0604030504040204" pitchFamily="50" charset="-128"/>
                <a:ea typeface="メイリオ" panose="020B0604030504040204" pitchFamily="50" charset="-128"/>
              </a:rPr>
              <a:t>(4</a:t>
            </a:r>
            <a:r>
              <a:rPr kumimoji="1" lang="ja-JP" altLang="en-US" sz="1200" dirty="0">
                <a:solidFill>
                  <a:schemeClr val="tx1"/>
                </a:solidFill>
                <a:latin typeface="メイリオ" panose="020B0604030504040204" pitchFamily="50" charset="-128"/>
                <a:ea typeface="メイリオ" panose="020B0604030504040204" pitchFamily="50" charset="-128"/>
              </a:rPr>
              <a:t>件</a:t>
            </a:r>
            <a:r>
              <a:rPr kumimoji="1"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DF7BF723-D118-4325-9D9A-50A0A85122E4}"/>
              </a:ext>
            </a:extLst>
          </p:cNvPr>
          <p:cNvSpPr/>
          <p:nvPr/>
        </p:nvSpPr>
        <p:spPr>
          <a:xfrm>
            <a:off x="176090" y="1807809"/>
            <a:ext cx="2880000" cy="1080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愛知県内の国立大の中で一番</a:t>
            </a:r>
            <a:r>
              <a:rPr kumimoji="1" lang="ja-JP" altLang="en-US" sz="1600" u="sng" dirty="0">
                <a:solidFill>
                  <a:schemeClr val="tx1"/>
                </a:solidFill>
                <a:latin typeface="メイリオ" panose="020B0604030504040204" pitchFamily="50" charset="-128"/>
                <a:ea typeface="メイリオ" panose="020B0604030504040204" pitchFamily="50" charset="-128"/>
              </a:rPr>
              <a:t>立地、アクセス</a:t>
            </a:r>
            <a:r>
              <a:rPr kumimoji="1" lang="ja-JP" altLang="en-US" sz="1600" dirty="0">
                <a:solidFill>
                  <a:schemeClr val="tx1"/>
                </a:solidFill>
                <a:latin typeface="メイリオ" panose="020B0604030504040204" pitchFamily="50" charset="-128"/>
                <a:ea typeface="メイリオ" panose="020B0604030504040204" pitchFamily="50" charset="-128"/>
              </a:rPr>
              <a:t>がいいと思ったから</a:t>
            </a:r>
            <a:r>
              <a:rPr kumimoji="1" lang="en-US" altLang="ja-JP" sz="1200" dirty="0">
                <a:solidFill>
                  <a:schemeClr val="tx1"/>
                </a:solidFill>
                <a:latin typeface="メイリオ" panose="020B0604030504040204" pitchFamily="50" charset="-128"/>
                <a:ea typeface="メイリオ" panose="020B0604030504040204" pitchFamily="50" charset="-128"/>
              </a:rPr>
              <a:t>(7</a:t>
            </a:r>
            <a:r>
              <a:rPr kumimoji="1" lang="ja-JP" altLang="en-US" sz="1200" dirty="0">
                <a:solidFill>
                  <a:schemeClr val="tx1"/>
                </a:solidFill>
                <a:latin typeface="メイリオ" panose="020B0604030504040204" pitchFamily="50" charset="-128"/>
                <a:ea typeface="メイリオ" panose="020B0604030504040204" pitchFamily="50" charset="-128"/>
              </a:rPr>
              <a:t>件</a:t>
            </a:r>
            <a:r>
              <a:rPr kumimoji="1"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47" name="正方形/長方形 46">
            <a:extLst>
              <a:ext uri="{FF2B5EF4-FFF2-40B4-BE49-F238E27FC236}">
                <a16:creationId xmlns:a16="http://schemas.microsoft.com/office/drawing/2014/main" id="{82835DCA-4A2B-4F41-B97A-173792DB4AEE}"/>
              </a:ext>
            </a:extLst>
          </p:cNvPr>
          <p:cNvSpPr/>
          <p:nvPr/>
        </p:nvSpPr>
        <p:spPr>
          <a:xfrm>
            <a:off x="6097044" y="1807809"/>
            <a:ext cx="2880000" cy="1080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様々な業務（部署）に携わりながら</a:t>
            </a:r>
            <a:r>
              <a:rPr kumimoji="1" lang="ja-JP" altLang="en-US" sz="1600" u="sng" dirty="0">
                <a:solidFill>
                  <a:schemeClr val="tx1"/>
                </a:solidFill>
                <a:latin typeface="メイリオ" panose="020B0604030504040204" pitchFamily="50" charset="-128"/>
                <a:ea typeface="メイリオ" panose="020B0604030504040204" pitchFamily="50" charset="-128"/>
              </a:rPr>
              <a:t>教育研究に関する支援</a:t>
            </a:r>
            <a:r>
              <a:rPr kumimoji="1" lang="ja-JP" altLang="en-US" sz="1600" dirty="0">
                <a:solidFill>
                  <a:schemeClr val="tx1"/>
                </a:solidFill>
                <a:latin typeface="メイリオ" panose="020B0604030504040204" pitchFamily="50" charset="-128"/>
                <a:ea typeface="メイリオ" panose="020B0604030504040204" pitchFamily="50" charset="-128"/>
              </a:rPr>
              <a:t>ができると考えたため。</a:t>
            </a:r>
            <a:r>
              <a:rPr kumimoji="1" lang="en-US" altLang="ja-JP" sz="1200" dirty="0">
                <a:solidFill>
                  <a:schemeClr val="tx1"/>
                </a:solidFill>
                <a:latin typeface="メイリオ" panose="020B0604030504040204" pitchFamily="50" charset="-128"/>
                <a:ea typeface="メイリオ" panose="020B0604030504040204" pitchFamily="50" charset="-128"/>
              </a:rPr>
              <a:t>(6</a:t>
            </a:r>
            <a:r>
              <a:rPr kumimoji="1" lang="ja-JP" altLang="en-US" sz="1200" dirty="0">
                <a:solidFill>
                  <a:schemeClr val="tx1"/>
                </a:solidFill>
                <a:latin typeface="メイリオ" panose="020B0604030504040204" pitchFamily="50" charset="-128"/>
                <a:ea typeface="メイリオ" panose="020B0604030504040204" pitchFamily="50" charset="-128"/>
              </a:rPr>
              <a:t>件</a:t>
            </a:r>
            <a:r>
              <a:rPr kumimoji="1"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a16="http://schemas.microsoft.com/office/drawing/2014/main" id="{25A4C206-4865-43A0-B572-700A8BF73DAC}"/>
              </a:ext>
            </a:extLst>
          </p:cNvPr>
          <p:cNvSpPr/>
          <p:nvPr/>
        </p:nvSpPr>
        <p:spPr>
          <a:xfrm>
            <a:off x="6112830" y="2963379"/>
            <a:ext cx="2880000" cy="1080000"/>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他大学と比べ</a:t>
            </a:r>
            <a:r>
              <a:rPr kumimoji="1" lang="ja-JP" altLang="en-US" sz="1600" u="sng" dirty="0">
                <a:solidFill>
                  <a:schemeClr val="tx1"/>
                </a:solidFill>
                <a:latin typeface="メイリオ" panose="020B0604030504040204" pitchFamily="50" charset="-128"/>
                <a:ea typeface="メイリオ" panose="020B0604030504040204" pitchFamily="50" charset="-128"/>
              </a:rPr>
              <a:t>コンパクトな単科大学</a:t>
            </a:r>
            <a:r>
              <a:rPr kumimoji="1" lang="ja-JP" altLang="en-US" sz="1600" dirty="0">
                <a:solidFill>
                  <a:schemeClr val="tx1"/>
                </a:solidFill>
                <a:latin typeface="メイリオ" panose="020B0604030504040204" pitchFamily="50" charset="-128"/>
                <a:ea typeface="メイリオ" panose="020B0604030504040204" pitchFamily="50" charset="-128"/>
              </a:rPr>
              <a:t>ならではの風通しの良さと意思決定の速さが魅力的だった。</a:t>
            </a:r>
            <a:r>
              <a:rPr kumimoji="1" lang="en-US" altLang="ja-JP" sz="1200" dirty="0">
                <a:solidFill>
                  <a:schemeClr val="tx1"/>
                </a:solidFill>
                <a:latin typeface="メイリオ" panose="020B0604030504040204" pitchFamily="50" charset="-128"/>
                <a:ea typeface="メイリオ" panose="020B0604030504040204" pitchFamily="50" charset="-128"/>
              </a:rPr>
              <a:t>(4</a:t>
            </a:r>
            <a:r>
              <a:rPr kumimoji="1" lang="ja-JP" altLang="en-US" sz="1200" dirty="0">
                <a:solidFill>
                  <a:schemeClr val="tx1"/>
                </a:solidFill>
                <a:latin typeface="メイリオ" panose="020B0604030504040204" pitchFamily="50" charset="-128"/>
                <a:ea typeface="メイリオ" panose="020B0604030504040204" pitchFamily="50" charset="-128"/>
              </a:rPr>
              <a:t>件</a:t>
            </a:r>
            <a:r>
              <a:rPr kumimoji="1"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50" name="正方形/長方形 49">
            <a:extLst>
              <a:ext uri="{FF2B5EF4-FFF2-40B4-BE49-F238E27FC236}">
                <a16:creationId xmlns:a16="http://schemas.microsoft.com/office/drawing/2014/main" id="{B7C0D287-2DBE-47DA-9AD4-8F23395B5025}"/>
              </a:ext>
            </a:extLst>
          </p:cNvPr>
          <p:cNvSpPr/>
          <p:nvPr/>
        </p:nvSpPr>
        <p:spPr>
          <a:xfrm>
            <a:off x="6112830" y="4111350"/>
            <a:ext cx="2880000" cy="807738"/>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機関訪問での</a:t>
            </a:r>
            <a:r>
              <a:rPr kumimoji="1" lang="ja-JP" altLang="en-US" sz="1600" u="sng" dirty="0">
                <a:solidFill>
                  <a:schemeClr val="tx1"/>
                </a:solidFill>
                <a:latin typeface="メイリオ" panose="020B0604030504040204" pitchFamily="50" charset="-128"/>
                <a:ea typeface="メイリオ" panose="020B0604030504040204" pitchFamily="50" charset="-128"/>
              </a:rPr>
              <a:t>アットホームな雰囲気</a:t>
            </a:r>
            <a:r>
              <a:rPr kumimoji="1" lang="ja-JP" altLang="en-US" sz="1600" dirty="0">
                <a:solidFill>
                  <a:schemeClr val="tx1"/>
                </a:solidFill>
                <a:latin typeface="メイリオ" panose="020B0604030504040204" pitchFamily="50" charset="-128"/>
                <a:ea typeface="メイリオ" panose="020B0604030504040204" pitchFamily="50" charset="-128"/>
              </a:rPr>
              <a:t>に惹かれたから。</a:t>
            </a:r>
            <a:r>
              <a:rPr kumimoji="1" lang="en-US" altLang="ja-JP" sz="1200" dirty="0">
                <a:solidFill>
                  <a:schemeClr val="tx1"/>
                </a:solidFill>
                <a:latin typeface="メイリオ" panose="020B0604030504040204" pitchFamily="50" charset="-128"/>
                <a:ea typeface="メイリオ" panose="020B0604030504040204" pitchFamily="50" charset="-128"/>
              </a:rPr>
              <a:t>(4</a:t>
            </a:r>
            <a:r>
              <a:rPr kumimoji="1" lang="ja-JP" altLang="en-US" sz="1200" dirty="0">
                <a:solidFill>
                  <a:schemeClr val="tx1"/>
                </a:solidFill>
                <a:latin typeface="メイリオ" panose="020B0604030504040204" pitchFamily="50" charset="-128"/>
                <a:ea typeface="メイリオ" panose="020B0604030504040204" pitchFamily="50" charset="-128"/>
              </a:rPr>
              <a:t>件</a:t>
            </a:r>
            <a:r>
              <a:rPr kumimoji="1"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52" name="正方形/長方形 51">
            <a:extLst>
              <a:ext uri="{FF2B5EF4-FFF2-40B4-BE49-F238E27FC236}">
                <a16:creationId xmlns:a16="http://schemas.microsoft.com/office/drawing/2014/main" id="{FB3D60C3-C495-49A1-9B7E-3F0F6FD44510}"/>
              </a:ext>
            </a:extLst>
          </p:cNvPr>
          <p:cNvSpPr/>
          <p:nvPr/>
        </p:nvSpPr>
        <p:spPr>
          <a:xfrm>
            <a:off x="9057520" y="1804287"/>
            <a:ext cx="2880000" cy="1363882"/>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u="sng" dirty="0">
                <a:solidFill>
                  <a:schemeClr val="tx1"/>
                </a:solidFill>
                <a:latin typeface="メイリオ" panose="020B0604030504040204" pitchFamily="50" charset="-128"/>
                <a:ea typeface="メイリオ" panose="020B0604030504040204" pitchFamily="50" charset="-128"/>
              </a:rPr>
              <a:t>研究・教育</a:t>
            </a:r>
            <a:r>
              <a:rPr kumimoji="1" lang="ja-JP" altLang="en-US" sz="1600" dirty="0">
                <a:solidFill>
                  <a:schemeClr val="tx1"/>
                </a:solidFill>
                <a:latin typeface="メイリオ" panose="020B0604030504040204" pitchFamily="50" charset="-128"/>
                <a:ea typeface="メイリオ" panose="020B0604030504040204" pitchFamily="50" charset="-128"/>
              </a:rPr>
              <a:t>に携わることができる大学職員として働きたく、その中でも名工大は実績があり安定している大学だったから　</a:t>
            </a:r>
            <a:r>
              <a:rPr kumimoji="1" lang="en-US" altLang="ja-JP" sz="1200" dirty="0">
                <a:solidFill>
                  <a:schemeClr val="tx1"/>
                </a:solidFill>
                <a:latin typeface="メイリオ" panose="020B0604030504040204" pitchFamily="50" charset="-128"/>
                <a:ea typeface="メイリオ" panose="020B0604030504040204" pitchFamily="50" charset="-128"/>
              </a:rPr>
              <a:t>(6</a:t>
            </a:r>
            <a:r>
              <a:rPr kumimoji="1" lang="ja-JP" altLang="en-US" sz="1200" dirty="0">
                <a:solidFill>
                  <a:schemeClr val="tx1"/>
                </a:solidFill>
                <a:latin typeface="メイリオ" panose="020B0604030504040204" pitchFamily="50" charset="-128"/>
                <a:ea typeface="メイリオ" panose="020B0604030504040204" pitchFamily="50" charset="-128"/>
              </a:rPr>
              <a:t>件</a:t>
            </a:r>
            <a:r>
              <a:rPr kumimoji="1"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CB032219-28EC-4A8A-9140-693721E58415}"/>
              </a:ext>
            </a:extLst>
          </p:cNvPr>
          <p:cNvSpPr/>
          <p:nvPr/>
        </p:nvSpPr>
        <p:spPr>
          <a:xfrm>
            <a:off x="9057520" y="3336045"/>
            <a:ext cx="2880000" cy="1214726"/>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営業系よりも、経理・管理系の仕事に適性があると考えており、大学をはじめ</a:t>
            </a:r>
            <a:r>
              <a:rPr kumimoji="1" lang="ja-JP" altLang="en-US" sz="1600" u="sng" dirty="0">
                <a:solidFill>
                  <a:schemeClr val="tx1"/>
                </a:solidFill>
                <a:latin typeface="メイリオ" panose="020B0604030504040204" pitchFamily="50" charset="-128"/>
                <a:ea typeface="メイリオ" panose="020B0604030504040204" pitchFamily="50" charset="-128"/>
              </a:rPr>
              <a:t>公務員系の就職</a:t>
            </a:r>
            <a:r>
              <a:rPr kumimoji="1" lang="ja-JP" altLang="en-US" sz="1600" dirty="0">
                <a:solidFill>
                  <a:schemeClr val="tx1"/>
                </a:solidFill>
                <a:latin typeface="メイリオ" panose="020B0604030504040204" pitchFamily="50" charset="-128"/>
                <a:ea typeface="メイリオ" panose="020B0604030504040204" pitchFamily="50" charset="-128"/>
              </a:rPr>
              <a:t>を目指していた　</a:t>
            </a:r>
            <a:r>
              <a:rPr kumimoji="1" lang="en-US" altLang="ja-JP" sz="1200" dirty="0">
                <a:solidFill>
                  <a:schemeClr val="tx1"/>
                </a:solidFill>
                <a:latin typeface="メイリオ" panose="020B0604030504040204" pitchFamily="50" charset="-128"/>
                <a:ea typeface="メイリオ" panose="020B0604030504040204" pitchFamily="50" charset="-128"/>
              </a:rPr>
              <a:t>(3</a:t>
            </a:r>
            <a:r>
              <a:rPr kumimoji="1" lang="ja-JP" altLang="en-US" sz="1200" dirty="0">
                <a:solidFill>
                  <a:schemeClr val="tx1"/>
                </a:solidFill>
                <a:latin typeface="メイリオ" panose="020B0604030504040204" pitchFamily="50" charset="-128"/>
                <a:ea typeface="メイリオ" panose="020B0604030504040204" pitchFamily="50" charset="-128"/>
              </a:rPr>
              <a:t>件</a:t>
            </a:r>
            <a:r>
              <a:rPr kumimoji="1"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54" name="正方形/長方形 53">
            <a:extLst>
              <a:ext uri="{FF2B5EF4-FFF2-40B4-BE49-F238E27FC236}">
                <a16:creationId xmlns:a16="http://schemas.microsoft.com/office/drawing/2014/main" id="{17EBF88E-D534-4166-88A1-FF561C7DB399}"/>
              </a:ext>
            </a:extLst>
          </p:cNvPr>
          <p:cNvSpPr/>
          <p:nvPr/>
        </p:nvSpPr>
        <p:spPr>
          <a:xfrm>
            <a:off x="9040600" y="4718647"/>
            <a:ext cx="2880000" cy="661389"/>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工学系の</a:t>
            </a:r>
            <a:r>
              <a:rPr kumimoji="1" lang="ja-JP" altLang="en-US" sz="1600" u="sng" dirty="0">
                <a:solidFill>
                  <a:schemeClr val="tx1"/>
                </a:solidFill>
                <a:latin typeface="メイリオ" panose="020B0604030504040204" pitchFamily="50" charset="-128"/>
                <a:ea typeface="メイリオ" panose="020B0604030504040204" pitchFamily="50" charset="-128"/>
              </a:rPr>
              <a:t>単科大学に</a:t>
            </a:r>
            <a:r>
              <a:rPr kumimoji="1" lang="ja-JP" altLang="en-US" sz="1600" dirty="0">
                <a:solidFill>
                  <a:schemeClr val="tx1"/>
                </a:solidFill>
                <a:latin typeface="メイリオ" panose="020B0604030504040204" pitchFamily="50" charset="-128"/>
                <a:ea typeface="メイリオ" panose="020B0604030504040204" pitchFamily="50" charset="-128"/>
              </a:rPr>
              <a:t>他と比べ将来性を感じた　</a:t>
            </a:r>
            <a:r>
              <a:rPr kumimoji="1" lang="en-US" altLang="ja-JP" sz="1200" dirty="0">
                <a:solidFill>
                  <a:schemeClr val="tx1"/>
                </a:solidFill>
                <a:latin typeface="メイリオ" panose="020B0604030504040204" pitchFamily="50" charset="-128"/>
                <a:ea typeface="メイリオ" panose="020B0604030504040204" pitchFamily="50" charset="-128"/>
              </a:rPr>
              <a:t>(2</a:t>
            </a:r>
            <a:r>
              <a:rPr kumimoji="1" lang="ja-JP" altLang="en-US" sz="1200" dirty="0">
                <a:solidFill>
                  <a:schemeClr val="tx1"/>
                </a:solidFill>
                <a:latin typeface="メイリオ" panose="020B0604030504040204" pitchFamily="50" charset="-128"/>
                <a:ea typeface="メイリオ" panose="020B0604030504040204" pitchFamily="50" charset="-128"/>
              </a:rPr>
              <a:t>件</a:t>
            </a:r>
            <a:r>
              <a:rPr kumimoji="1" lang="en-US" altLang="ja-JP" sz="1200" dirty="0">
                <a:solidFill>
                  <a:schemeClr val="tx1"/>
                </a:solidFill>
                <a:latin typeface="メイリオ" panose="020B0604030504040204" pitchFamily="50" charset="-128"/>
                <a:ea typeface="メイリオ" panose="020B0604030504040204" pitchFamily="50" charset="-128"/>
              </a:rPr>
              <a:t>)</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65F07966-B558-4CDF-995C-27E22A995842}"/>
              </a:ext>
            </a:extLst>
          </p:cNvPr>
          <p:cNvSpPr/>
          <p:nvPr/>
        </p:nvSpPr>
        <p:spPr>
          <a:xfrm>
            <a:off x="9040600" y="5547911"/>
            <a:ext cx="2880000" cy="1080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採用説明会に参加した際、</a:t>
            </a:r>
            <a:r>
              <a:rPr kumimoji="1" lang="ja-JP" altLang="en-US" sz="1600" u="sng" dirty="0">
                <a:solidFill>
                  <a:schemeClr val="tx1"/>
                </a:solidFill>
                <a:latin typeface="メイリオ" panose="020B0604030504040204" pitchFamily="50" charset="-128"/>
                <a:ea typeface="メイリオ" panose="020B0604030504040204" pitchFamily="50" charset="-128"/>
              </a:rPr>
              <a:t>フレンドリーな雰囲気</a:t>
            </a:r>
            <a:r>
              <a:rPr kumimoji="1" lang="ja-JP" altLang="en-US" sz="1600" dirty="0">
                <a:solidFill>
                  <a:schemeClr val="tx1"/>
                </a:solidFill>
                <a:latin typeface="メイリオ" panose="020B0604030504040204" pitchFamily="50" charset="-128"/>
                <a:ea typeface="メイリオ" panose="020B0604030504040204" pitchFamily="50" charset="-128"/>
              </a:rPr>
              <a:t>で楽しそう！と思ったから。</a:t>
            </a:r>
          </a:p>
        </p:txBody>
      </p:sp>
      <p:sp>
        <p:nvSpPr>
          <p:cNvPr id="24" name="テキスト ボックス 23">
            <a:extLst>
              <a:ext uri="{FF2B5EF4-FFF2-40B4-BE49-F238E27FC236}">
                <a16:creationId xmlns:a16="http://schemas.microsoft.com/office/drawing/2014/main" id="{784DE3D9-57FD-4CDF-A3E2-64B331696D51}"/>
              </a:ext>
            </a:extLst>
          </p:cNvPr>
          <p:cNvSpPr txBox="1"/>
          <p:nvPr/>
        </p:nvSpPr>
        <p:spPr>
          <a:xfrm>
            <a:off x="1559496" y="1002592"/>
            <a:ext cx="8135560"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なぜ名工大を選んだのか、表向きの理由と本音の双方をききました。</a:t>
            </a:r>
          </a:p>
        </p:txBody>
      </p:sp>
      <p:sp>
        <p:nvSpPr>
          <p:cNvPr id="25" name="テキスト ボックス 24">
            <a:extLst>
              <a:ext uri="{FF2B5EF4-FFF2-40B4-BE49-F238E27FC236}">
                <a16:creationId xmlns:a16="http://schemas.microsoft.com/office/drawing/2014/main" id="{B69D9B9C-4D9D-4512-9139-499004C29FFB}"/>
              </a:ext>
            </a:extLst>
          </p:cNvPr>
          <p:cNvSpPr txBox="1"/>
          <p:nvPr/>
        </p:nvSpPr>
        <p:spPr>
          <a:xfrm>
            <a:off x="10128448" y="436594"/>
            <a:ext cx="1877437" cy="276999"/>
          </a:xfrm>
          <a:prstGeom prst="rect">
            <a:avLst/>
          </a:prstGeom>
          <a:noFill/>
        </p:spPr>
        <p:txBody>
          <a:bodyPr wrap="none" rtlCol="0">
            <a:spAutoFit/>
          </a:bodyPr>
          <a:lstStyle/>
          <a:p>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（件数）は類似意見数</a:t>
            </a:r>
          </a:p>
        </p:txBody>
      </p:sp>
      <p:sp>
        <p:nvSpPr>
          <p:cNvPr id="2" name="スライド番号プレースホルダー 1">
            <a:extLst>
              <a:ext uri="{FF2B5EF4-FFF2-40B4-BE49-F238E27FC236}">
                <a16:creationId xmlns:a16="http://schemas.microsoft.com/office/drawing/2014/main" id="{B7B055B9-1673-427E-A6D7-FD15ADD8F355}"/>
              </a:ext>
            </a:extLst>
          </p:cNvPr>
          <p:cNvSpPr>
            <a:spLocks noGrp="1"/>
          </p:cNvSpPr>
          <p:nvPr>
            <p:ph type="sldNum" sz="quarter" idx="12"/>
          </p:nvPr>
        </p:nvSpPr>
        <p:spPr/>
        <p:txBody>
          <a:bodyPr/>
          <a:lstStyle/>
          <a:p>
            <a:fld id="{4FAB73BC-B049-4115-A692-8D63A059BFB8}" type="slidenum">
              <a:rPr lang="en-US" smtClean="0"/>
              <a:t>8</a:t>
            </a:fld>
            <a:endParaRPr lang="en-US"/>
          </a:p>
        </p:txBody>
      </p:sp>
    </p:spTree>
    <p:extLst>
      <p:ext uri="{BB962C8B-B14F-4D97-AF65-F5344CB8AC3E}">
        <p14:creationId xmlns:p14="http://schemas.microsoft.com/office/powerpoint/2010/main" val="102810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F0BB5836-4F0E-4CE4-BB68-3CE7490FF7CE}"/>
              </a:ext>
            </a:extLst>
          </p:cNvPr>
          <p:cNvSpPr/>
          <p:nvPr/>
        </p:nvSpPr>
        <p:spPr>
          <a:xfrm>
            <a:off x="6119143" y="3313276"/>
            <a:ext cx="6008364" cy="3383370"/>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0ADBB1F-22D6-4F8A-90CB-495A50D23397}"/>
              </a:ext>
            </a:extLst>
          </p:cNvPr>
          <p:cNvSpPr/>
          <p:nvPr/>
        </p:nvSpPr>
        <p:spPr>
          <a:xfrm>
            <a:off x="80728" y="821784"/>
            <a:ext cx="5985110" cy="4207935"/>
          </a:xfrm>
          <a:prstGeom prst="rect">
            <a:avLst/>
          </a:prstGeom>
          <a:solidFill>
            <a:srgbClr val="084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 name="正方形/長方形 2">
            <a:extLst>
              <a:ext uri="{FF2B5EF4-FFF2-40B4-BE49-F238E27FC236}">
                <a16:creationId xmlns:a16="http://schemas.microsoft.com/office/drawing/2014/main" id="{3F6C33BD-D065-426F-AB86-0FB1D4FEACB1}"/>
              </a:ext>
            </a:extLst>
          </p:cNvPr>
          <p:cNvSpPr/>
          <p:nvPr/>
        </p:nvSpPr>
        <p:spPr>
          <a:xfrm>
            <a:off x="6126163" y="821785"/>
            <a:ext cx="5985108" cy="243786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218" name="テキスト ボックス 5"/>
          <p:cNvSpPr txBox="1">
            <a:spLocks noChangeArrowheads="1"/>
          </p:cNvSpPr>
          <p:nvPr/>
        </p:nvSpPr>
        <p:spPr bwMode="auto">
          <a:xfrm>
            <a:off x="335360" y="18338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名工大で実際に働いてみて感じたこと（抜粋）</a:t>
            </a:r>
            <a:endParaRPr lang="en-US" altLang="ja-JP" b="1" u="sng"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80729" y="1228481"/>
            <a:ext cx="5985110" cy="5468164"/>
          </a:xfrm>
          <a:prstGeom prst="rect">
            <a:avLst/>
          </a:prstGeom>
          <a:solidFill>
            <a:srgbClr val="084E8F"/>
          </a:solidFill>
          <a:ln>
            <a:noFill/>
          </a:ln>
        </p:spPr>
        <p:txBody>
          <a:bodyPr wrap="square">
            <a:spAutoFit/>
          </a:bodyPr>
          <a:lstStyle/>
          <a:p>
            <a:pPr marL="285750" indent="-285750">
              <a:lnSpc>
                <a:spcPts val="2000"/>
              </a:lnSpc>
              <a:spcBef>
                <a:spcPct val="0"/>
              </a:spcBef>
              <a:buFont typeface="Arial" panose="020B0604020202020204" pitchFamily="34" charset="0"/>
              <a:buChar char="•"/>
            </a:pPr>
            <a:r>
              <a:rPr lang="ja-JP" altLang="en-US" sz="1400" dirty="0">
                <a:solidFill>
                  <a:schemeClr val="bg1"/>
                </a:solidFill>
                <a:latin typeface="メイリオ" panose="020B0604030504040204" pitchFamily="50" charset="-128"/>
                <a:ea typeface="メイリオ" panose="020B0604030504040204" pitchFamily="50" charset="-128"/>
              </a:rPr>
              <a:t>職員の方が穏やかでありつつも面白い（温かい）方が多く、</a:t>
            </a:r>
            <a:r>
              <a:rPr lang="ja-JP" altLang="en-US" sz="1400" u="sng" dirty="0">
                <a:solidFill>
                  <a:schemeClr val="bg1"/>
                </a:solidFill>
                <a:latin typeface="メイリオ" panose="020B0604030504040204" pitchFamily="50" charset="-128"/>
                <a:ea typeface="メイリオ" panose="020B0604030504040204" pitchFamily="50" charset="-128"/>
              </a:rPr>
              <a:t>人間関係のストレスが少ない</a:t>
            </a:r>
            <a:r>
              <a:rPr lang="ja-JP" altLang="en-US" sz="1400" dirty="0">
                <a:solidFill>
                  <a:schemeClr val="bg1"/>
                </a:solidFill>
                <a:latin typeface="メイリオ" panose="020B0604030504040204" pitchFamily="50" charset="-128"/>
                <a:ea typeface="メイリオ" panose="020B0604030504040204" pitchFamily="50" charset="-128"/>
              </a:rPr>
              <a:t>こと　 （４件）</a:t>
            </a:r>
            <a:endParaRPr lang="en-US" altLang="ja-JP" sz="1400" dirty="0">
              <a:solidFill>
                <a:schemeClr val="bg1"/>
              </a:solidFill>
              <a:latin typeface="メイリオ" panose="020B0604030504040204" pitchFamily="50" charset="-128"/>
              <a:ea typeface="メイリオ" panose="020B0604030504040204" pitchFamily="50" charset="-128"/>
            </a:endParaRPr>
          </a:p>
          <a:p>
            <a:pPr marL="285750" indent="-285750">
              <a:lnSpc>
                <a:spcPts val="2000"/>
              </a:lnSpc>
              <a:spcBef>
                <a:spcPct val="0"/>
              </a:spcBef>
              <a:buClrTx/>
              <a:buSzTx/>
              <a:buFont typeface="Arial" panose="020B0604020202020204" pitchFamily="34" charset="0"/>
              <a:buChar char="•"/>
            </a:pPr>
            <a:r>
              <a:rPr lang="ja-JP" altLang="en-US" sz="1400" u="sng" dirty="0">
                <a:solidFill>
                  <a:schemeClr val="bg1"/>
                </a:solidFill>
                <a:latin typeface="メイリオ" panose="020B0604030504040204" pitchFamily="50" charset="-128"/>
                <a:ea typeface="メイリオ" panose="020B0604030504040204" pitchFamily="50" charset="-128"/>
              </a:rPr>
              <a:t>職員数が丁度よく</a:t>
            </a:r>
            <a:r>
              <a:rPr lang="ja-JP" altLang="en-US" sz="1400" dirty="0">
                <a:solidFill>
                  <a:schemeClr val="bg1"/>
                </a:solidFill>
                <a:latin typeface="メイリオ" panose="020B0604030504040204" pitchFamily="50" charset="-128"/>
                <a:ea typeface="メイリオ" panose="020B0604030504040204" pitchFamily="50" charset="-128"/>
              </a:rPr>
              <a:t>、課長クラスの人間でも係員と会話をすることもある。違う課の人にも自分を認識してもらうことができる。（３件）</a:t>
            </a:r>
          </a:p>
          <a:p>
            <a:pPr marL="285750" indent="-285750">
              <a:lnSpc>
                <a:spcPts val="2000"/>
              </a:lnSpc>
              <a:spcBef>
                <a:spcPct val="0"/>
              </a:spcBef>
              <a:buFont typeface="Arial" panose="020B0604020202020204" pitchFamily="34" charset="0"/>
              <a:buChar char="•"/>
            </a:pPr>
            <a:r>
              <a:rPr lang="ja-JP" altLang="en-US" sz="1400" u="sng" dirty="0">
                <a:solidFill>
                  <a:schemeClr val="bg1"/>
                </a:solidFill>
                <a:latin typeface="メイリオ" panose="020B0604030504040204" pitchFamily="50" charset="-128"/>
                <a:ea typeface="メイリオ" panose="020B0604030504040204" pitchFamily="50" charset="-128"/>
              </a:rPr>
              <a:t>休みがとりやすい</a:t>
            </a:r>
            <a:r>
              <a:rPr lang="ja-JP" altLang="en-US" sz="1400" dirty="0">
                <a:solidFill>
                  <a:schemeClr val="bg1"/>
                </a:solidFill>
                <a:latin typeface="メイリオ" panose="020B0604030504040204" pitchFamily="50" charset="-128"/>
                <a:ea typeface="メイリオ" panose="020B0604030504040204" pitchFamily="50" charset="-128"/>
              </a:rPr>
              <a:t>。（３件）</a:t>
            </a:r>
            <a:endParaRPr lang="en-US" altLang="ja-JP" sz="1400" dirty="0">
              <a:solidFill>
                <a:schemeClr val="bg1"/>
              </a:solidFill>
              <a:latin typeface="メイリオ" panose="020B0604030504040204" pitchFamily="50" charset="-128"/>
              <a:ea typeface="メイリオ" panose="020B0604030504040204" pitchFamily="50" charset="-128"/>
            </a:endParaRPr>
          </a:p>
          <a:p>
            <a:pPr marL="285750" indent="-285750">
              <a:lnSpc>
                <a:spcPts val="2000"/>
              </a:lnSpc>
              <a:spcBef>
                <a:spcPct val="0"/>
              </a:spcBef>
              <a:buClrTx/>
              <a:buSzTx/>
              <a:buFont typeface="Arial" panose="020B0604020202020204" pitchFamily="34" charset="0"/>
              <a:buChar char="•"/>
            </a:pPr>
            <a:r>
              <a:rPr lang="ja-JP" altLang="en-US" sz="1400" u="sng" dirty="0">
                <a:solidFill>
                  <a:schemeClr val="bg1"/>
                </a:solidFill>
                <a:latin typeface="メイリオ" panose="020B0604030504040204" pitchFamily="50" charset="-128"/>
                <a:ea typeface="メイリオ" panose="020B0604030504040204" pitchFamily="50" charset="-128"/>
              </a:rPr>
              <a:t>対人関係が全体的に良好</a:t>
            </a:r>
            <a:r>
              <a:rPr lang="ja-JP" altLang="en-US" sz="1400" dirty="0">
                <a:solidFill>
                  <a:schemeClr val="bg1"/>
                </a:solidFill>
                <a:latin typeface="メイリオ" panose="020B0604030504040204" pitchFamily="50" charset="-128"/>
                <a:ea typeface="メイリオ" panose="020B0604030504040204" pitchFamily="50" charset="-128"/>
              </a:rPr>
              <a:t>なほうだと思う。（２件）</a:t>
            </a:r>
            <a:endParaRPr lang="en-US" altLang="ja-JP" sz="1400" dirty="0">
              <a:solidFill>
                <a:schemeClr val="bg1"/>
              </a:solidFill>
              <a:latin typeface="メイリオ" panose="020B0604030504040204" pitchFamily="50" charset="-128"/>
              <a:ea typeface="メイリオ" panose="020B0604030504040204" pitchFamily="50" charset="-128"/>
            </a:endParaRPr>
          </a:p>
          <a:p>
            <a:pPr marL="285750" indent="-285750">
              <a:lnSpc>
                <a:spcPts val="2000"/>
              </a:lnSpc>
              <a:spcBef>
                <a:spcPct val="0"/>
              </a:spcBef>
              <a:buClrTx/>
              <a:buSzTx/>
              <a:buFont typeface="Arial" panose="020B0604020202020204" pitchFamily="34" charset="0"/>
              <a:buChar char="•"/>
            </a:pPr>
            <a:r>
              <a:rPr lang="ja-JP" altLang="en-US" sz="1400" dirty="0">
                <a:solidFill>
                  <a:schemeClr val="bg1"/>
                </a:solidFill>
                <a:latin typeface="メイリオ" panose="020B0604030504040204" pitchFamily="50" charset="-128"/>
                <a:ea typeface="メイリオ" panose="020B0604030504040204" pitchFamily="50" charset="-128"/>
              </a:rPr>
              <a:t>もっと暗い感じかと思ったが、</a:t>
            </a:r>
            <a:r>
              <a:rPr lang="ja-JP" altLang="en-US" sz="1400" u="sng" dirty="0">
                <a:solidFill>
                  <a:schemeClr val="bg1"/>
                </a:solidFill>
                <a:latin typeface="メイリオ" panose="020B0604030504040204" pitchFamily="50" charset="-128"/>
                <a:ea typeface="メイリオ" panose="020B0604030504040204" pitchFamily="50" charset="-128"/>
              </a:rPr>
              <a:t>思いの他、活気があった</a:t>
            </a:r>
            <a:r>
              <a:rPr lang="ja-JP" altLang="en-US" sz="1400" dirty="0">
                <a:solidFill>
                  <a:schemeClr val="bg1"/>
                </a:solidFill>
                <a:latin typeface="メイリオ" panose="020B0604030504040204" pitchFamily="50" charset="-128"/>
                <a:ea typeface="メイリオ" panose="020B0604030504040204" pitchFamily="50" charset="-128"/>
              </a:rPr>
              <a:t>。</a:t>
            </a:r>
          </a:p>
          <a:p>
            <a:pPr marL="285750" indent="-285750">
              <a:lnSpc>
                <a:spcPts val="2000"/>
              </a:lnSpc>
              <a:spcBef>
                <a:spcPct val="0"/>
              </a:spcBef>
              <a:buClrTx/>
              <a:buSzTx/>
              <a:buFont typeface="Arial" panose="020B0604020202020204" pitchFamily="34" charset="0"/>
              <a:buChar char="•"/>
            </a:pPr>
            <a:r>
              <a:rPr lang="ja-JP" altLang="en-US" sz="1400" dirty="0">
                <a:solidFill>
                  <a:schemeClr val="bg1"/>
                </a:solidFill>
                <a:latin typeface="メイリオ" panose="020B0604030504040204" pitchFamily="50" charset="-128"/>
                <a:ea typeface="メイリオ" panose="020B0604030504040204" pitchFamily="50" charset="-128"/>
              </a:rPr>
              <a:t>パソコンとずっと向き合っているかと思っていたが、</a:t>
            </a:r>
            <a:r>
              <a:rPr lang="ja-JP" altLang="en-US" sz="1400" u="sng" dirty="0">
                <a:solidFill>
                  <a:schemeClr val="bg1"/>
                </a:solidFill>
                <a:latin typeface="メイリオ" panose="020B0604030504040204" pitchFamily="50" charset="-128"/>
                <a:ea typeface="メイリオ" panose="020B0604030504040204" pitchFamily="50" charset="-128"/>
              </a:rPr>
              <a:t>イベントの準備や設営等で体を動かす機会があった</a:t>
            </a:r>
            <a:r>
              <a:rPr lang="ja-JP" altLang="en-US" sz="1400" dirty="0">
                <a:solidFill>
                  <a:schemeClr val="bg1"/>
                </a:solidFill>
                <a:latin typeface="メイリオ" panose="020B0604030504040204" pitchFamily="50" charset="-128"/>
                <a:ea typeface="メイリオ" panose="020B0604030504040204" pitchFamily="50" charset="-128"/>
              </a:rPr>
              <a:t>。</a:t>
            </a:r>
          </a:p>
          <a:p>
            <a:pPr marL="285750" indent="-285750">
              <a:lnSpc>
                <a:spcPts val="2000"/>
              </a:lnSpc>
              <a:spcBef>
                <a:spcPct val="0"/>
              </a:spcBef>
              <a:buClrTx/>
              <a:buSzTx/>
              <a:buFont typeface="Arial" panose="020B0604020202020204" pitchFamily="34" charset="0"/>
              <a:buChar char="•"/>
            </a:pPr>
            <a:r>
              <a:rPr lang="ja-JP" altLang="en-US" sz="1400" u="sng" dirty="0">
                <a:solidFill>
                  <a:schemeClr val="bg1"/>
                </a:solidFill>
                <a:latin typeface="メイリオ" panose="020B0604030504040204" pitchFamily="50" charset="-128"/>
                <a:ea typeface="メイリオ" panose="020B0604030504040204" pitchFamily="50" charset="-128"/>
              </a:rPr>
              <a:t>仕事に丁寧な人が多い</a:t>
            </a:r>
            <a:r>
              <a:rPr lang="ja-JP" altLang="en-US" sz="1400" dirty="0">
                <a:solidFill>
                  <a:schemeClr val="bg1"/>
                </a:solidFill>
                <a:latin typeface="メイリオ" panose="020B0604030504040204" pitchFamily="50" charset="-128"/>
                <a:ea typeface="メイリオ" panose="020B0604030504040204" pitchFamily="50" charset="-128"/>
              </a:rPr>
              <a:t>。学生さんが相手となる場合も、</a:t>
            </a:r>
            <a:r>
              <a:rPr lang="ja-JP" altLang="en-US" sz="1400" i="1" u="sng" dirty="0">
                <a:solidFill>
                  <a:schemeClr val="bg1"/>
                </a:solidFill>
                <a:latin typeface="メイリオ" panose="020B0604030504040204" pitchFamily="50" charset="-128"/>
                <a:ea typeface="メイリオ" panose="020B0604030504040204" pitchFamily="50" charset="-128"/>
              </a:rPr>
              <a:t>まじめな学生が多い</a:t>
            </a:r>
            <a:r>
              <a:rPr lang="ja-JP" altLang="en-US" sz="1400" dirty="0">
                <a:solidFill>
                  <a:schemeClr val="bg1"/>
                </a:solidFill>
                <a:latin typeface="メイリオ" panose="020B0604030504040204" pitchFamily="50" charset="-128"/>
                <a:ea typeface="メイリオ" panose="020B0604030504040204" pitchFamily="50" charset="-128"/>
              </a:rPr>
              <a:t>ので、返信がしっかりあったり、話もわかり、仕事がスムーズにいく。</a:t>
            </a:r>
            <a:endParaRPr lang="en-US" altLang="ja-JP" sz="1400" dirty="0">
              <a:solidFill>
                <a:schemeClr val="bg1"/>
              </a:solidFill>
              <a:latin typeface="メイリオ" panose="020B0604030504040204" pitchFamily="50" charset="-128"/>
              <a:ea typeface="メイリオ" panose="020B0604030504040204" pitchFamily="50" charset="-128"/>
            </a:endParaRPr>
          </a:p>
          <a:p>
            <a:pPr marL="285750" indent="-285750">
              <a:lnSpc>
                <a:spcPts val="2000"/>
              </a:lnSpc>
              <a:spcBef>
                <a:spcPct val="0"/>
              </a:spcBef>
              <a:buFont typeface="Arial" panose="020B0604020202020204" pitchFamily="34" charset="0"/>
              <a:buChar char="•"/>
            </a:pPr>
            <a:r>
              <a:rPr lang="ja-JP" altLang="en-US" sz="1400" u="sng" dirty="0">
                <a:solidFill>
                  <a:schemeClr val="bg1"/>
                </a:solidFill>
                <a:latin typeface="メイリオ" panose="020B0604030504040204" pitchFamily="50" charset="-128"/>
                <a:ea typeface="メイリオ" panose="020B0604030504040204" pitchFamily="50" charset="-128"/>
              </a:rPr>
              <a:t>思っていたより自分の裁量で仕事ができる。</a:t>
            </a:r>
            <a:endParaRPr lang="en-US" altLang="ja-JP" sz="1400" u="sng" dirty="0">
              <a:solidFill>
                <a:schemeClr val="bg1"/>
              </a:solidFill>
              <a:latin typeface="メイリオ" panose="020B0604030504040204" pitchFamily="50" charset="-128"/>
              <a:ea typeface="メイリオ" panose="020B0604030504040204" pitchFamily="50" charset="-128"/>
            </a:endParaRPr>
          </a:p>
          <a:p>
            <a:pPr marL="285750" indent="-285750">
              <a:lnSpc>
                <a:spcPts val="2000"/>
              </a:lnSpc>
              <a:spcBef>
                <a:spcPct val="0"/>
              </a:spcBef>
              <a:buClrTx/>
              <a:buSzTx/>
              <a:buFont typeface="Arial" panose="020B0604020202020204" pitchFamily="34" charset="0"/>
              <a:buChar char="•"/>
            </a:pPr>
            <a:r>
              <a:rPr lang="ja-JP" altLang="en-US" sz="1400" dirty="0">
                <a:solidFill>
                  <a:schemeClr val="bg1"/>
                </a:solidFill>
                <a:latin typeface="メイリオ" panose="020B0604030504040204" pitchFamily="50" charset="-128"/>
                <a:ea typeface="メイリオ" panose="020B0604030504040204" pitchFamily="50" charset="-128"/>
              </a:rPr>
              <a:t>組織が狭いので</a:t>
            </a:r>
            <a:r>
              <a:rPr lang="ja-JP" altLang="en-US" sz="1400" u="sng" dirty="0">
                <a:solidFill>
                  <a:schemeClr val="bg1"/>
                </a:solidFill>
                <a:latin typeface="メイリオ" panose="020B0604030504040204" pitchFamily="50" charset="-128"/>
                <a:ea typeface="メイリオ" panose="020B0604030504040204" pitchFamily="50" charset="-128"/>
              </a:rPr>
              <a:t>自分の意見が反映されやすい</a:t>
            </a:r>
          </a:p>
          <a:p>
            <a:pPr marL="285750" indent="-285750">
              <a:lnSpc>
                <a:spcPts val="2000"/>
              </a:lnSpc>
              <a:spcBef>
                <a:spcPct val="0"/>
              </a:spcBef>
              <a:buClrTx/>
              <a:buSzTx/>
              <a:buFont typeface="Arial" panose="020B0604020202020204" pitchFamily="34" charset="0"/>
              <a:buChar char="•"/>
            </a:pPr>
            <a:r>
              <a:rPr lang="ja-JP" altLang="en-US" sz="1400" dirty="0">
                <a:solidFill>
                  <a:schemeClr val="bg1"/>
                </a:solidFill>
                <a:latin typeface="メイリオ" panose="020B0604030504040204" pitchFamily="50" charset="-128"/>
                <a:ea typeface="メイリオ" panose="020B0604030504040204" pitchFamily="50" charset="-128"/>
              </a:rPr>
              <a:t>民間企業ほどの残業時間がない，かつ残業時間はきちんと給料が支払われる</a:t>
            </a:r>
            <a:endParaRPr lang="en-US" altLang="ja-JP" sz="1400" dirty="0">
              <a:solidFill>
                <a:schemeClr val="bg1"/>
              </a:solidFill>
              <a:latin typeface="メイリオ" panose="020B0604030504040204" pitchFamily="50" charset="-128"/>
              <a:ea typeface="メイリオ" panose="020B0604030504040204" pitchFamily="50" charset="-128"/>
            </a:endParaRPr>
          </a:p>
          <a:p>
            <a:pPr marL="285750" indent="-285750">
              <a:lnSpc>
                <a:spcPts val="2000"/>
              </a:lnSpc>
              <a:spcBef>
                <a:spcPct val="0"/>
              </a:spcBef>
              <a:buClrTx/>
              <a:buSzTx/>
              <a:buFont typeface="Arial" panose="020B0604020202020204" pitchFamily="34" charset="0"/>
              <a:buChar char="•"/>
            </a:pPr>
            <a:r>
              <a:rPr lang="ja-JP" altLang="en-US" sz="1400" dirty="0">
                <a:solidFill>
                  <a:schemeClr val="bg1"/>
                </a:solidFill>
                <a:latin typeface="メイリオ" panose="020B0604030504040204" pitchFamily="50" charset="-128"/>
                <a:ea typeface="メイリオ" panose="020B0604030504040204" pitchFamily="50" charset="-128"/>
              </a:rPr>
              <a:t>若手でも責任のある仕事を任せられている。</a:t>
            </a:r>
          </a:p>
          <a:p>
            <a:pPr marL="285750" indent="-285750">
              <a:lnSpc>
                <a:spcPts val="2000"/>
              </a:lnSpc>
              <a:spcBef>
                <a:spcPct val="0"/>
              </a:spcBef>
              <a:buClrTx/>
              <a:buSzTx/>
              <a:buFont typeface="Arial" panose="020B0604020202020204" pitchFamily="34" charset="0"/>
              <a:buChar char="•"/>
            </a:pPr>
            <a:r>
              <a:rPr lang="ja-JP" altLang="en-US" sz="1400" dirty="0">
                <a:solidFill>
                  <a:schemeClr val="bg1"/>
                </a:solidFill>
                <a:latin typeface="メイリオ" panose="020B0604030504040204" pitchFamily="50" charset="-128"/>
                <a:ea typeface="メイリオ" panose="020B0604030504040204" pitchFamily="50" charset="-128"/>
              </a:rPr>
              <a:t>名工大に採用される前は、</a:t>
            </a:r>
            <a:r>
              <a:rPr lang="ja-JP" altLang="en-US" sz="1400" u="sng" dirty="0">
                <a:solidFill>
                  <a:schemeClr val="bg1"/>
                </a:solidFill>
                <a:latin typeface="メイリオ" panose="020B0604030504040204" pitchFamily="50" charset="-128"/>
                <a:ea typeface="メイリオ" panose="020B0604030504040204" pitchFamily="50" charset="-128"/>
              </a:rPr>
              <a:t>事務職員と教員はドライな関係だと想像していましたが、全然そのようなことはなく</a:t>
            </a:r>
            <a:r>
              <a:rPr lang="ja-JP" altLang="en-US" sz="1400" dirty="0">
                <a:solidFill>
                  <a:schemeClr val="bg1"/>
                </a:solidFill>
                <a:latin typeface="メイリオ" panose="020B0604030504040204" pitchFamily="50" charset="-128"/>
                <a:ea typeface="メイリオ" panose="020B0604030504040204" pitchFamily="50" charset="-128"/>
              </a:rPr>
              <a:t>、大半の方が真摯に対応してくださったので、そういった偏見は払拭されました。</a:t>
            </a:r>
            <a:endParaRPr lang="en-US" altLang="ja-JP" sz="1400" dirty="0">
              <a:solidFill>
                <a:schemeClr val="bg1"/>
              </a:solidFill>
              <a:latin typeface="メイリオ" panose="020B0604030504040204" pitchFamily="50" charset="-128"/>
              <a:ea typeface="メイリオ" panose="020B0604030504040204" pitchFamily="50" charset="-128"/>
            </a:endParaRPr>
          </a:p>
          <a:p>
            <a:pPr marL="285750" indent="-285750">
              <a:lnSpc>
                <a:spcPts val="2000"/>
              </a:lnSpc>
              <a:spcBef>
                <a:spcPct val="0"/>
              </a:spcBef>
              <a:buClrTx/>
              <a:buSzTx/>
              <a:buFont typeface="Arial" panose="020B0604020202020204" pitchFamily="34" charset="0"/>
              <a:buChar char="•"/>
            </a:pPr>
            <a:r>
              <a:rPr lang="ja-JP" altLang="en-US" sz="1400" dirty="0">
                <a:solidFill>
                  <a:schemeClr val="bg1"/>
                </a:solidFill>
                <a:latin typeface="メイリオ" panose="020B0604030504040204" pitchFamily="50" charset="-128"/>
                <a:ea typeface="メイリオ" panose="020B0604030504040204" pitchFamily="50" charset="-128"/>
              </a:rPr>
              <a:t>上司との距離が近く、相談しやすい環境であると思いました。</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F21EA03-A8F3-4E83-98E4-4E3FCB8D9E08}"/>
              </a:ext>
            </a:extLst>
          </p:cNvPr>
          <p:cNvSpPr txBox="1"/>
          <p:nvPr/>
        </p:nvSpPr>
        <p:spPr>
          <a:xfrm>
            <a:off x="2211509" y="804196"/>
            <a:ext cx="1723549" cy="400110"/>
          </a:xfrm>
          <a:prstGeom prst="rect">
            <a:avLst/>
          </a:prstGeom>
          <a:noFill/>
        </p:spPr>
        <p:txBody>
          <a:bodyPr wrap="none" rtlCol="0">
            <a:spAutoFit/>
          </a:bodyPr>
          <a:lstStyle/>
          <a:p>
            <a:r>
              <a:rPr kumimoji="1" lang="ja-JP" altLang="en-US" sz="2000" b="1" u="sng" dirty="0">
                <a:solidFill>
                  <a:schemeClr val="bg1"/>
                </a:solidFill>
                <a:latin typeface="メイリオ" panose="020B0604030504040204" pitchFamily="50" charset="-128"/>
                <a:ea typeface="メイリオ" panose="020B0604030504040204" pitchFamily="50" charset="-128"/>
              </a:rPr>
              <a:t>良かったこと</a:t>
            </a:r>
          </a:p>
        </p:txBody>
      </p:sp>
      <p:sp>
        <p:nvSpPr>
          <p:cNvPr id="8" name="テキスト ボックス 7">
            <a:extLst>
              <a:ext uri="{FF2B5EF4-FFF2-40B4-BE49-F238E27FC236}">
                <a16:creationId xmlns:a16="http://schemas.microsoft.com/office/drawing/2014/main" id="{98499CC7-FBC6-4E14-9506-CF7201DC5CD6}"/>
              </a:ext>
            </a:extLst>
          </p:cNvPr>
          <p:cNvSpPr txBox="1"/>
          <p:nvPr/>
        </p:nvSpPr>
        <p:spPr>
          <a:xfrm>
            <a:off x="7309358" y="828566"/>
            <a:ext cx="3518912" cy="400110"/>
          </a:xfrm>
          <a:prstGeom prst="rect">
            <a:avLst/>
          </a:prstGeom>
          <a:noFill/>
        </p:spPr>
        <p:txBody>
          <a:bodyPr wrap="none" rtlCol="0">
            <a:spAutoFit/>
          </a:bodyPr>
          <a:lstStyle/>
          <a:p>
            <a:r>
              <a:rPr kumimoji="1" lang="ja-JP" altLang="en-US" sz="2000" b="1" i="1" u="sng" dirty="0">
                <a:latin typeface="メイリオ" panose="020B0604030504040204" pitchFamily="50" charset="-128"/>
                <a:ea typeface="メイリオ" panose="020B0604030504040204" pitchFamily="50" charset="-128"/>
              </a:rPr>
              <a:t>改善したい・してほしいこと</a:t>
            </a:r>
          </a:p>
        </p:txBody>
      </p:sp>
      <p:sp>
        <p:nvSpPr>
          <p:cNvPr id="9" name="正方形/長方形 8">
            <a:extLst>
              <a:ext uri="{FF2B5EF4-FFF2-40B4-BE49-F238E27FC236}">
                <a16:creationId xmlns:a16="http://schemas.microsoft.com/office/drawing/2014/main" id="{1AABBA24-0DAD-407A-91A0-57B3C4D87A8F}"/>
              </a:ext>
            </a:extLst>
          </p:cNvPr>
          <p:cNvSpPr/>
          <p:nvPr/>
        </p:nvSpPr>
        <p:spPr>
          <a:xfrm>
            <a:off x="6126163" y="3635385"/>
            <a:ext cx="5968873" cy="3054682"/>
          </a:xfrm>
          <a:prstGeom prst="rect">
            <a:avLst/>
          </a:prstGeom>
          <a:solidFill>
            <a:srgbClr val="D0D6E4"/>
          </a:solidFill>
        </p:spPr>
        <p:txBody>
          <a:bodyPr wrap="square">
            <a:spAutoFit/>
          </a:bodyPr>
          <a:lstStyle/>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大学で働くということは、学生と接することがメインになるかと思いましたが、</a:t>
            </a:r>
            <a:r>
              <a:rPr kumimoji="1" lang="ja-JP" altLang="en-US" sz="1400" u="sng" dirty="0">
                <a:latin typeface="メイリオ" panose="020B0604030504040204" pitchFamily="50" charset="-128"/>
                <a:ea typeface="メイリオ" panose="020B0604030504040204" pitchFamily="50" charset="-128"/>
              </a:rPr>
              <a:t>学生とかかわらないところの方が多い</a:t>
            </a:r>
            <a:r>
              <a:rPr kumimoji="1" lang="ja-JP" altLang="en-US" sz="1400" dirty="0">
                <a:latin typeface="メイリオ" panose="020B0604030504040204" pitchFamily="50" charset="-128"/>
                <a:ea typeface="メイリオ" panose="020B0604030504040204" pitchFamily="50" charset="-128"/>
              </a:rPr>
              <a:t>のだと分かりました。　（他５件）</a:t>
            </a:r>
            <a:endParaRPr kumimoji="1" lang="en-US" altLang="ja-JP"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思ったより業務が難しいです。また、大学の業務がどんどん増えていて、勤続年数が長い人に聞いても、</a:t>
            </a:r>
            <a:r>
              <a:rPr kumimoji="1" lang="ja-JP" altLang="en-US" sz="1400" u="sng" dirty="0">
                <a:latin typeface="メイリオ" panose="020B0604030504040204" pitchFamily="50" charset="-128"/>
                <a:ea typeface="メイリオ" panose="020B0604030504040204" pitchFamily="50" charset="-128"/>
              </a:rPr>
              <a:t>昔より業務が増えている</a:t>
            </a:r>
            <a:r>
              <a:rPr kumimoji="1" lang="ja-JP" altLang="en-US" sz="1400" dirty="0">
                <a:latin typeface="メイリオ" panose="020B0604030504040204" pitchFamily="50" charset="-128"/>
                <a:ea typeface="メイリオ" panose="020B0604030504040204" pitchFamily="50" charset="-128"/>
              </a:rPr>
              <a:t>と聞いてます。</a:t>
            </a:r>
          </a:p>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組織が狭いので係員レベルの責任が重い</a:t>
            </a:r>
            <a:endParaRPr kumimoji="1" lang="ja-JP" altLang="en-US" sz="1050" u="sng"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面接では「大学運営をしていきたい」と答えていたが、具体的な流れが全く掴めてなかったことを痛感した。</a:t>
            </a:r>
            <a:endParaRPr kumimoji="1" lang="en-US" altLang="ja-JP"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教育研究は定量的な目標や成果だけでは判断することができないという難しさに直面している。</a:t>
            </a:r>
            <a:endParaRPr kumimoji="1" lang="en-US" altLang="ja-JP"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u="sng" dirty="0">
                <a:latin typeface="メイリオ" panose="020B0604030504040204" pitchFamily="50" charset="-128"/>
                <a:ea typeface="メイリオ" panose="020B0604030504040204" pitchFamily="50" charset="-128"/>
              </a:rPr>
              <a:t>部署によって残業時間に格差があること</a:t>
            </a:r>
            <a:endParaRPr kumimoji="1" lang="en-US" altLang="ja-JP" sz="1400" u="sng"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全体的に価値観が古い</a:t>
            </a:r>
            <a:endParaRPr kumimoji="1" lang="en-US" altLang="ja-JP"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kumimoji="1" lang="ja-JP" altLang="en-US" sz="105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BCE2DF81-458F-4871-BA93-F687A2BE35C9}"/>
              </a:ext>
            </a:extLst>
          </p:cNvPr>
          <p:cNvSpPr txBox="1"/>
          <p:nvPr/>
        </p:nvSpPr>
        <p:spPr>
          <a:xfrm>
            <a:off x="8633545" y="3338748"/>
            <a:ext cx="954107" cy="400110"/>
          </a:xfrm>
          <a:prstGeom prst="rect">
            <a:avLst/>
          </a:prstGeom>
          <a:noFill/>
        </p:spPr>
        <p:txBody>
          <a:bodyPr wrap="none" rtlCol="0">
            <a:spAutoFit/>
          </a:bodyPr>
          <a:lstStyle/>
          <a:p>
            <a:r>
              <a:rPr kumimoji="1" lang="ja-JP" altLang="en-US" sz="2000" b="1" u="sng" dirty="0">
                <a:latin typeface="メイリオ" panose="020B0604030504040204" pitchFamily="50" charset="-128"/>
                <a:ea typeface="メイリオ" panose="020B0604030504040204" pitchFamily="50" charset="-128"/>
              </a:rPr>
              <a:t>その他</a:t>
            </a:r>
          </a:p>
        </p:txBody>
      </p:sp>
      <p:sp>
        <p:nvSpPr>
          <p:cNvPr id="12" name="正方形/長方形 11">
            <a:extLst>
              <a:ext uri="{FF2B5EF4-FFF2-40B4-BE49-F238E27FC236}">
                <a16:creationId xmlns:a16="http://schemas.microsoft.com/office/drawing/2014/main" id="{694742FB-0D8F-4A91-8D59-CA4818DDBD92}"/>
              </a:ext>
            </a:extLst>
          </p:cNvPr>
          <p:cNvSpPr/>
          <p:nvPr/>
        </p:nvSpPr>
        <p:spPr>
          <a:xfrm>
            <a:off x="6142398" y="1204306"/>
            <a:ext cx="5968874" cy="2031325"/>
          </a:xfrm>
          <a:prstGeom prst="rect">
            <a:avLst/>
          </a:prstGeom>
          <a:noFill/>
        </p:spPr>
        <p:txBody>
          <a:bodyPr wrap="square">
            <a:spAutoFit/>
          </a:bodyPr>
          <a:lstStyle/>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異動が多いことを魅力的に感じていましたが、何か改善したいなと思っても、</a:t>
            </a:r>
            <a:r>
              <a:rPr kumimoji="1" lang="ja-JP" altLang="en-US" sz="1400" u="sng" dirty="0">
                <a:latin typeface="メイリオ" panose="020B0604030504040204" pitchFamily="50" charset="-128"/>
                <a:ea typeface="メイリオ" panose="020B0604030504040204" pitchFamily="50" charset="-128"/>
              </a:rPr>
              <a:t>もたもたしてるとすぐ異動になる</a:t>
            </a:r>
            <a:r>
              <a:rPr kumimoji="1" lang="ja-JP" altLang="en-US" sz="1400" dirty="0">
                <a:latin typeface="メイリオ" panose="020B0604030504040204" pitchFamily="50" charset="-128"/>
                <a:ea typeface="メイリオ" panose="020B0604030504040204" pitchFamily="50" charset="-128"/>
              </a:rPr>
              <a:t>ため、もう少し長くてもいいと思うようになりました。　（</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件）</a:t>
            </a:r>
            <a:endParaRPr kumimoji="1" lang="en-US" altLang="ja-JP"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大学職員は離職率が低いイメージだったが、</a:t>
            </a:r>
            <a:r>
              <a:rPr kumimoji="1" lang="ja-JP" altLang="en-US" sz="1400" u="sng" dirty="0">
                <a:latin typeface="メイリオ" panose="020B0604030504040204" pitchFamily="50" charset="-128"/>
                <a:ea typeface="メイリオ" panose="020B0604030504040204" pitchFamily="50" charset="-128"/>
              </a:rPr>
              <a:t>思っていたより辞める人がいる</a:t>
            </a:r>
            <a:r>
              <a:rPr kumimoji="1" lang="ja-JP" altLang="en-US" sz="1400" dirty="0">
                <a:latin typeface="メイリオ" panose="020B0604030504040204" pitchFamily="50" charset="-128"/>
                <a:ea typeface="メイリオ" panose="020B0604030504040204" pitchFamily="50" charset="-128"/>
              </a:rPr>
              <a:t>という印象を受けた。</a:t>
            </a:r>
          </a:p>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配属される課によっては、年が近い職員との関わりが少ないと感じました。</a:t>
            </a:r>
            <a:endParaRPr kumimoji="1" lang="en-US" altLang="ja-JP"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部署によっては仕事が縦割りで一人で頑張っている感を覚えることがある。</a:t>
            </a:r>
            <a:endParaRPr kumimoji="1" lang="ja-JP" altLang="en-US" sz="11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60D31462-03E7-413F-B60A-6D89B821CEEF}"/>
              </a:ext>
            </a:extLst>
          </p:cNvPr>
          <p:cNvSpPr txBox="1"/>
          <p:nvPr/>
        </p:nvSpPr>
        <p:spPr>
          <a:xfrm>
            <a:off x="10251706" y="315483"/>
            <a:ext cx="1877437" cy="276999"/>
          </a:xfrm>
          <a:prstGeom prst="rect">
            <a:avLst/>
          </a:prstGeom>
          <a:noFill/>
        </p:spPr>
        <p:txBody>
          <a:bodyPr wrap="none" rtlCol="0">
            <a:spAutoFit/>
          </a:bodyPr>
          <a:lstStyle/>
          <a:p>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（件数）は類似意見数</a:t>
            </a:r>
          </a:p>
        </p:txBody>
      </p:sp>
      <p:sp>
        <p:nvSpPr>
          <p:cNvPr id="5" name="スライド番号プレースホルダー 4">
            <a:extLst>
              <a:ext uri="{FF2B5EF4-FFF2-40B4-BE49-F238E27FC236}">
                <a16:creationId xmlns:a16="http://schemas.microsoft.com/office/drawing/2014/main" id="{89ED07B3-9004-4C07-AA5B-2636C7F4F622}"/>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379951358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41937EC57F5B64183D5D16DDF0F8596" ma:contentTypeVersion="18" ma:contentTypeDescription="新しいドキュメントを作成します。" ma:contentTypeScope="" ma:versionID="2410771cec1efaab74206330612572e8">
  <xsd:schema xmlns:xsd="http://www.w3.org/2001/XMLSchema" xmlns:xs="http://www.w3.org/2001/XMLSchema" xmlns:p="http://schemas.microsoft.com/office/2006/metadata/properties" xmlns:ns2="234de9c9-3a49-4306-a494-228463371214" xmlns:ns3="bcaa6dec-61ca-4e61-ad17-e4b50f82e3df" xmlns:ns4="4e9c62e3-a245-45d1-8697-737b421c8bf1" targetNamespace="http://schemas.microsoft.com/office/2006/metadata/properties" ma:root="true" ma:fieldsID="a739625a4cf24b69f98aa43070b7ae54" ns2:_="" ns3:_="" ns4:_="">
    <xsd:import namespace="234de9c9-3a49-4306-a494-228463371214"/>
    <xsd:import namespace="bcaa6dec-61ca-4e61-ad17-e4b50f82e3df"/>
    <xsd:import namespace="4e9c62e3-a245-45d1-8697-737b421c8b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lcf76f155ced4ddcb4097134ff3c332f" minOccurs="0"/>
                <xsd:element ref="ns4: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de9c9-3a49-4306-a494-228463371214"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aa6dec-61ca-4e61-ad17-e4b50f82e3d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a1abd56f-78d4-4289-b5d3-ebb70d80254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9c62e3-a245-45d1-8697-737b421c8bf1" elementFormDefault="qualified">
    <xsd:import namespace="http://schemas.microsoft.com/office/2006/documentManagement/types"/>
    <xsd:import namespace="http://schemas.microsoft.com/office/infopath/2007/PartnerControls"/>
    <xsd:element name="TaxCatchAll" ma:index="23" nillable="true" ma:displayName="分類の集約列" ma:hidden="true" ma:list="{A4DF3459-455F-4B67-8523-7246AD1816C2}" ma:internalName="TaxCatchAll" ma:showField="CatchAllData" ma:web="{d32f8777-c05a-421a-8553-ef50bb104a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e9c62e3-a245-45d1-8697-737b421c8bf1" xsi:nil="true"/>
    <lcf76f155ced4ddcb4097134ff3c332f xmlns="bcaa6dec-61ca-4e61-ad17-e4b50f82e3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FCB518-86EB-4A32-BFFB-4C20BFF3BA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de9c9-3a49-4306-a494-228463371214"/>
    <ds:schemaRef ds:uri="bcaa6dec-61ca-4e61-ad17-e4b50f82e3df"/>
    <ds:schemaRef ds:uri="4e9c62e3-a245-45d1-8697-737b421c8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44C779-AF17-47B6-B1E6-EF1596A6913B}">
  <ds:schemaRefs>
    <ds:schemaRef ds:uri="http://schemas.microsoft.com/sharepoint/v3/contenttype/forms"/>
  </ds:schemaRefs>
</ds:datastoreItem>
</file>

<file path=customXml/itemProps3.xml><?xml version="1.0" encoding="utf-8"?>
<ds:datastoreItem xmlns:ds="http://schemas.openxmlformats.org/officeDocument/2006/customXml" ds:itemID="{1617CCE6-7192-4808-855E-DC7A5A948672}">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bcaa6dec-61ca-4e61-ad17-e4b50f82e3df"/>
    <ds:schemaRef ds:uri="http://schemas.openxmlformats.org/package/2006/metadata/core-properties"/>
    <ds:schemaRef ds:uri="http://purl.org/dc/elements/1.1/"/>
    <ds:schemaRef ds:uri="4e9c62e3-a245-45d1-8697-737b421c8bf1"/>
    <ds:schemaRef ds:uri="234de9c9-3a49-4306-a494-228463371214"/>
    <ds:schemaRef ds:uri="http://www.w3.org/XML/1998/namespace"/>
    <ds:schemaRef ds:uri="http://purl.org/dc/terms/"/>
  </ds:schemaRefs>
</ds:datastoreItem>
</file>

<file path=docMetadata/LabelInfo.xml><?xml version="1.0" encoding="utf-8"?>
<clbl:labelList xmlns:clbl="http://schemas.microsoft.com/office/2020/mipLabelMetadata">
  <clbl:label id="{1fda89ae-74a8-4329-a321-cb1fbeda7a6e}" enabled="1" method="Privileged" siteId="{41e161d0-5b65-430f-b842-a438aa5f1fd2}" removed="0"/>
</clbl:labelList>
</file>

<file path=docProps/app.xml><?xml version="1.0" encoding="utf-8"?>
<Properties xmlns="http://schemas.openxmlformats.org/officeDocument/2006/extended-properties" xmlns:vt="http://schemas.openxmlformats.org/officeDocument/2006/docPropsVTypes">
  <Template>TM02892315[[fn=ウィスプ]]</Template>
  <TotalTime>2721</TotalTime>
  <Words>5068</Words>
  <Application>Microsoft Office PowerPoint</Application>
  <PresentationFormat>ワイド画面</PresentationFormat>
  <Paragraphs>291</Paragraphs>
  <Slides>21</Slides>
  <Notes>21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ＭＳ Ｐゴシック</vt:lpstr>
      <vt:lpstr>メイリオ</vt:lpstr>
      <vt:lpstr>Arial</vt:lpstr>
      <vt:lpstr>Calibri</vt:lpstr>
      <vt:lpstr>Calibri Light</vt:lpstr>
      <vt:lpstr>Times New Roman</vt:lpstr>
      <vt:lpstr>Wingdings 2</vt:lpstr>
      <vt:lpstr>HDOfficeLightV0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清水　亮</dc:creator>
  <cp:lastModifiedBy>廣瀬　悠名</cp:lastModifiedBy>
  <cp:revision>219</cp:revision>
  <cp:lastPrinted>2021-07-05T06:20:16Z</cp:lastPrinted>
  <dcterms:created xsi:type="dcterms:W3CDTF">2013-10-30T00:25:15Z</dcterms:created>
  <dcterms:modified xsi:type="dcterms:W3CDTF">2023-11-24T04:18:00Z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0x010100241937EC57F5B64183D5D16DDF0F8596</vt:lpwstr>
  </property>
  <property fmtid="{D5CDD505-2E9C-101B-9397-08002B2CF9AE}" pid="3" name="MediaServiceImageTags">
    <vt:lpwstr/>
  </property>
</Properties>
</file>