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4"/>
  </p:sldMasterIdLst>
  <p:notesMasterIdLst>
    <p:notesMasterId r:id="rId21"/>
  </p:notesMasterIdLst>
  <p:handoutMasterIdLst>
    <p:handoutMasterId r:id="rId22"/>
  </p:handoutMasterIdLst>
  <p:sldIdLst>
    <p:sldId id="279" r:id="rId5"/>
    <p:sldId id="257" r:id="rId6"/>
    <p:sldId id="292" r:id="rId7"/>
    <p:sldId id="286" r:id="rId8"/>
    <p:sldId id="287" r:id="rId9"/>
    <p:sldId id="289" r:id="rId10"/>
    <p:sldId id="290" r:id="rId11"/>
    <p:sldId id="291" r:id="rId12"/>
    <p:sldId id="406" r:id="rId13"/>
    <p:sldId id="273" r:id="rId14"/>
    <p:sldId id="407" r:id="rId15"/>
    <p:sldId id="408" r:id="rId16"/>
    <p:sldId id="409" r:id="rId17"/>
    <p:sldId id="293" r:id="rId18"/>
    <p:sldId id="294" r:id="rId19"/>
    <p:sldId id="410" r:id="rId20"/>
  </p:sldIdLst>
  <p:sldSz cx="12192000" cy="6858000"/>
  <p:notesSz cx="9939338" cy="6807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1C"/>
    <a:srgbClr val="D0D6E4"/>
    <a:srgbClr val="084E8F"/>
    <a:srgbClr val="EFEFEF"/>
    <a:srgbClr val="5672BB"/>
    <a:srgbClr val="DEDFDF"/>
    <a:srgbClr val="B5B6B6"/>
    <a:srgbClr val="DDDDDD"/>
    <a:srgbClr val="BAE0D2"/>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varScale="1">
        <p:scale>
          <a:sx n="104" d="100"/>
          <a:sy n="104" d="100"/>
        </p:scale>
        <p:origin x="83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廣瀬　悠名" userId="dd6f34cf-9680-40b1-bd61-06a9143549c4" providerId="ADAL" clId="{6726F231-927F-441A-A2BE-F2B8835E7D92}"/>
    <pc:docChg chg="modSld">
      <pc:chgData name="廣瀬　悠名" userId="dd6f34cf-9680-40b1-bd61-06a9143549c4" providerId="ADAL" clId="{6726F231-927F-441A-A2BE-F2B8835E7D92}" dt="2024-02-06T07:15:10.025" v="2" actId="20577"/>
      <pc:docMkLst>
        <pc:docMk/>
      </pc:docMkLst>
      <pc:sldChg chg="modSp mod">
        <pc:chgData name="廣瀬　悠名" userId="dd6f34cf-9680-40b1-bd61-06a9143549c4" providerId="ADAL" clId="{6726F231-927F-441A-A2BE-F2B8835E7D92}" dt="2024-02-06T07:15:10.025" v="2" actId="20577"/>
        <pc:sldMkLst>
          <pc:docMk/>
          <pc:sldMk cId="1281697538" sldId="294"/>
        </pc:sldMkLst>
        <pc:spChg chg="mod">
          <ac:chgData name="廣瀬　悠名" userId="dd6f34cf-9680-40b1-bd61-06a9143549c4" providerId="ADAL" clId="{6726F231-927F-441A-A2BE-F2B8835E7D92}" dt="2024-02-06T07:15:10.025" v="2" actId="20577"/>
          <ac:spMkLst>
            <pc:docMk/>
            <pc:sldMk cId="1281697538" sldId="294"/>
            <ac:spMk id="9" creationId="{F9FB0A39-F71E-4F49-B0D4-46D873745386}"/>
          </ac:spMkLst>
        </pc:spChg>
      </pc:sldChg>
    </pc:docChg>
  </pc:docChgLst>
  <pc:docChgLst>
    <pc:chgData name="村瀬　祐佳" userId="c6677a1e-9531-4417-94e1-9747088dc79f" providerId="ADAL" clId="{40E7732B-5CC0-48B6-A4E2-7312C4B31023}"/>
    <pc:docChg chg="undo custSel modSld">
      <pc:chgData name="村瀬　祐佳" userId="c6677a1e-9531-4417-94e1-9747088dc79f" providerId="ADAL" clId="{40E7732B-5CC0-48B6-A4E2-7312C4B31023}" dt="2022-07-21T07:47:12.265" v="235" actId="1076"/>
      <pc:docMkLst>
        <pc:docMk/>
      </pc:docMkLst>
      <pc:sldChg chg="modSp mod">
        <pc:chgData name="村瀬　祐佳" userId="c6677a1e-9531-4417-94e1-9747088dc79f" providerId="ADAL" clId="{40E7732B-5CC0-48B6-A4E2-7312C4B31023}" dt="2022-07-19T08:32:15.197" v="2" actId="20577"/>
        <pc:sldMkLst>
          <pc:docMk/>
          <pc:sldMk cId="0" sldId="279"/>
        </pc:sldMkLst>
        <pc:spChg chg="mod">
          <ac:chgData name="村瀬　祐佳" userId="c6677a1e-9531-4417-94e1-9747088dc79f" providerId="ADAL" clId="{40E7732B-5CC0-48B6-A4E2-7312C4B31023}" dt="2022-07-19T08:32:15.197" v="2" actId="20577"/>
          <ac:spMkLst>
            <pc:docMk/>
            <pc:sldMk cId="0" sldId="279"/>
            <ac:spMk id="2" creationId="{9F5A64DE-7640-44E5-B8AF-CF9BDDB2769D}"/>
          </ac:spMkLst>
        </pc:spChg>
      </pc:sldChg>
      <pc:sldChg chg="addSp delSp modSp mod">
        <pc:chgData name="村瀬　祐佳" userId="c6677a1e-9531-4417-94e1-9747088dc79f" providerId="ADAL" clId="{40E7732B-5CC0-48B6-A4E2-7312C4B31023}" dt="2022-07-21T07:47:12.265" v="235" actId="1076"/>
        <pc:sldMkLst>
          <pc:docMk/>
          <pc:sldMk cId="1281697538" sldId="294"/>
        </pc:sldMkLst>
        <pc:spChg chg="add mod">
          <ac:chgData name="村瀬　祐佳" userId="c6677a1e-9531-4417-94e1-9747088dc79f" providerId="ADAL" clId="{40E7732B-5CC0-48B6-A4E2-7312C4B31023}" dt="2022-07-21T07:47:12.265" v="235" actId="1076"/>
          <ac:spMkLst>
            <pc:docMk/>
            <pc:sldMk cId="1281697538" sldId="294"/>
            <ac:spMk id="2" creationId="{2CA1DAB6-E66F-6234-67C1-E8E8A0D5A478}"/>
          </ac:spMkLst>
        </pc:spChg>
        <pc:spChg chg="mod">
          <ac:chgData name="村瀬　祐佳" userId="c6677a1e-9531-4417-94e1-9747088dc79f" providerId="ADAL" clId="{40E7732B-5CC0-48B6-A4E2-7312C4B31023}" dt="2022-07-21T07:47:05.311" v="234" actId="1076"/>
          <ac:spMkLst>
            <pc:docMk/>
            <pc:sldMk cId="1281697538" sldId="294"/>
            <ac:spMk id="8" creationId="{077358EF-0D4A-4BBA-8708-688B13A92689}"/>
          </ac:spMkLst>
        </pc:spChg>
        <pc:spChg chg="mod">
          <ac:chgData name="村瀬　祐佳" userId="c6677a1e-9531-4417-94e1-9747088dc79f" providerId="ADAL" clId="{40E7732B-5CC0-48B6-A4E2-7312C4B31023}" dt="2022-07-21T07:44:57.550" v="165" actId="1076"/>
          <ac:spMkLst>
            <pc:docMk/>
            <pc:sldMk cId="1281697538" sldId="294"/>
            <ac:spMk id="9" creationId="{F9FB0A39-F71E-4F49-B0D4-46D873745386}"/>
          </ac:spMkLst>
        </pc:spChg>
        <pc:spChg chg="mod">
          <ac:chgData name="村瀬　祐佳" userId="c6677a1e-9531-4417-94e1-9747088dc79f" providerId="ADAL" clId="{40E7732B-5CC0-48B6-A4E2-7312C4B31023}" dt="2022-07-21T07:44:26.842" v="156" actId="1076"/>
          <ac:spMkLst>
            <pc:docMk/>
            <pc:sldMk cId="1281697538" sldId="294"/>
            <ac:spMk id="12" creationId="{FA7D8236-A376-4B88-B5CC-07877FF6CC3D}"/>
          </ac:spMkLst>
        </pc:spChg>
        <pc:spChg chg="mod">
          <ac:chgData name="村瀬　祐佳" userId="c6677a1e-9531-4417-94e1-9747088dc79f" providerId="ADAL" clId="{40E7732B-5CC0-48B6-A4E2-7312C4B31023}" dt="2022-07-21T07:44:20.471" v="154" actId="1076"/>
          <ac:spMkLst>
            <pc:docMk/>
            <pc:sldMk cId="1281697538" sldId="294"/>
            <ac:spMk id="16" creationId="{7EC9CA99-3C47-4B68-8C67-D705FCEBFC39}"/>
          </ac:spMkLst>
        </pc:spChg>
        <pc:spChg chg="mod">
          <ac:chgData name="村瀬　祐佳" userId="c6677a1e-9531-4417-94e1-9747088dc79f" providerId="ADAL" clId="{40E7732B-5CC0-48B6-A4E2-7312C4B31023}" dt="2022-07-21T07:44:23.390" v="155" actId="1076"/>
          <ac:spMkLst>
            <pc:docMk/>
            <pc:sldMk cId="1281697538" sldId="294"/>
            <ac:spMk id="23" creationId="{1475B524-C73A-4282-89E0-774E5DD6F2BD}"/>
          </ac:spMkLst>
        </pc:spChg>
        <pc:graphicFrameChg chg="del mod">
          <ac:chgData name="村瀬　祐佳" userId="c6677a1e-9531-4417-94e1-9747088dc79f" providerId="ADAL" clId="{40E7732B-5CC0-48B6-A4E2-7312C4B31023}" dt="2022-07-21T07:38:45.286" v="85" actId="478"/>
          <ac:graphicFrameMkLst>
            <pc:docMk/>
            <pc:sldMk cId="1281697538" sldId="294"/>
            <ac:graphicFrameMk id="6" creationId="{C1221DF5-07D2-470E-9999-9F42E90CD9C1}"/>
          </ac:graphicFrameMkLst>
        </pc:graphicFrameChg>
        <pc:graphicFrameChg chg="add del mod">
          <ac:chgData name="村瀬　祐佳" userId="c6677a1e-9531-4417-94e1-9747088dc79f" providerId="ADAL" clId="{40E7732B-5CC0-48B6-A4E2-7312C4B31023}" dt="2022-07-21T07:40:35.946" v="98" actId="478"/>
          <ac:graphicFrameMkLst>
            <pc:docMk/>
            <pc:sldMk cId="1281697538" sldId="294"/>
            <ac:graphicFrameMk id="11" creationId="{A87F0003-648F-5420-DFF7-BB71C5A8686D}"/>
          </ac:graphicFrameMkLst>
        </pc:graphicFrameChg>
        <pc:graphicFrameChg chg="add mod">
          <ac:chgData name="村瀬　祐佳" userId="c6677a1e-9531-4417-94e1-9747088dc79f" providerId="ADAL" clId="{40E7732B-5CC0-48B6-A4E2-7312C4B31023}" dt="2022-07-21T07:46:19.111" v="174" actId="207"/>
          <ac:graphicFrameMkLst>
            <pc:docMk/>
            <pc:sldMk cId="1281697538" sldId="294"/>
            <ac:graphicFrameMk id="13" creationId="{0F68E6BC-1CFB-B8E7-3088-0BBA55B57828}"/>
          </ac:graphicFrameMkLst>
        </pc:graphicFrameChg>
      </pc:sldChg>
      <pc:sldChg chg="modSp mod">
        <pc:chgData name="村瀬　祐佳" userId="c6677a1e-9531-4417-94e1-9747088dc79f" providerId="ADAL" clId="{40E7732B-5CC0-48B6-A4E2-7312C4B31023}" dt="2022-07-20T11:49:37.838" v="79" actId="20577"/>
        <pc:sldMkLst>
          <pc:docMk/>
          <pc:sldMk cId="3068835607" sldId="410"/>
        </pc:sldMkLst>
        <pc:graphicFrameChg chg="mod modGraphic">
          <ac:chgData name="村瀬　祐佳" userId="c6677a1e-9531-4417-94e1-9747088dc79f" providerId="ADAL" clId="{40E7732B-5CC0-48B6-A4E2-7312C4B31023}" dt="2022-07-20T11:49:37.838" v="79" actId="20577"/>
          <ac:graphicFrameMkLst>
            <pc:docMk/>
            <pc:sldMk cId="3068835607" sldId="410"/>
            <ac:graphicFrameMk id="3" creationId="{23786342-9D82-4267-B130-FAC00DD17A1A}"/>
          </ac:graphicFrameMkLst>
        </pc:graphicFrameChg>
      </pc:sldChg>
    </pc:docChg>
  </pc:docChgLst>
  <pc:docChgLst>
    <pc:chgData name="廣瀬　悠名" userId="dd6f34cf-9680-40b1-bd61-06a9143549c4" providerId="ADAL" clId="{11F43E38-7E44-41AF-91D0-819F06DA1619}"/>
    <pc:docChg chg="modSld">
      <pc:chgData name="廣瀬　悠名" userId="dd6f34cf-9680-40b1-bd61-06a9143549c4" providerId="ADAL" clId="{11F43E38-7E44-41AF-91D0-819F06DA1619}" dt="2024-02-15T03:41:35.241" v="51" actId="20577"/>
      <pc:docMkLst>
        <pc:docMk/>
      </pc:docMkLst>
      <pc:sldChg chg="modSp mod">
        <pc:chgData name="廣瀬　悠名" userId="dd6f34cf-9680-40b1-bd61-06a9143549c4" providerId="ADAL" clId="{11F43E38-7E44-41AF-91D0-819F06DA1619}" dt="2024-02-15T03:41:35.241" v="51" actId="20577"/>
        <pc:sldMkLst>
          <pc:docMk/>
          <pc:sldMk cId="1684891206" sldId="289"/>
        </pc:sldMkLst>
        <pc:spChg chg="mod">
          <ac:chgData name="廣瀬　悠名" userId="dd6f34cf-9680-40b1-bd61-06a9143549c4" providerId="ADAL" clId="{11F43E38-7E44-41AF-91D0-819F06DA1619}" dt="2024-02-15T03:41:35.241" v="51" actId="20577"/>
          <ac:spMkLst>
            <pc:docMk/>
            <pc:sldMk cId="1684891206" sldId="289"/>
            <ac:spMk id="2" creationId="{025FC5BC-5B4A-4580-8CE5-4E9AF1A406D2}"/>
          </ac:spMkLst>
        </pc:spChg>
      </pc:sldChg>
    </pc:docChg>
  </pc:docChgLst>
  <pc:docChgLst>
    <pc:chgData name="廣瀬　悠名" userId="dd6f34cf-9680-40b1-bd61-06a9143549c4" providerId="ADAL" clId="{AD8499D4-AF28-4DAA-8BFD-0DE24D3E060B}"/>
    <pc:docChg chg="modSld">
      <pc:chgData name="廣瀬　悠名" userId="dd6f34cf-9680-40b1-bd61-06a9143549c4" providerId="ADAL" clId="{AD8499D4-AF28-4DAA-8BFD-0DE24D3E060B}" dt="2023-11-27T06:18:20.528" v="27" actId="20577"/>
      <pc:docMkLst>
        <pc:docMk/>
      </pc:docMkLst>
      <pc:sldChg chg="modSp mod">
        <pc:chgData name="廣瀬　悠名" userId="dd6f34cf-9680-40b1-bd61-06a9143549c4" providerId="ADAL" clId="{AD8499D4-AF28-4DAA-8BFD-0DE24D3E060B}" dt="2023-11-27T06:17:49.343" v="13" actId="20577"/>
        <pc:sldMkLst>
          <pc:docMk/>
          <pc:sldMk cId="0" sldId="273"/>
        </pc:sldMkLst>
        <pc:spChg chg="mod">
          <ac:chgData name="廣瀬　悠名" userId="dd6f34cf-9680-40b1-bd61-06a9143549c4" providerId="ADAL" clId="{AD8499D4-AF28-4DAA-8BFD-0DE24D3E060B}" dt="2023-11-27T06:17:49.343" v="13" actId="20577"/>
          <ac:spMkLst>
            <pc:docMk/>
            <pc:sldMk cId="0" sldId="273"/>
            <ac:spMk id="8" creationId="{00000000-0000-0000-0000-000000000000}"/>
          </ac:spMkLst>
        </pc:spChg>
      </pc:sldChg>
      <pc:sldChg chg="modSp mod">
        <pc:chgData name="廣瀬　悠名" userId="dd6f34cf-9680-40b1-bd61-06a9143549c4" providerId="ADAL" clId="{AD8499D4-AF28-4DAA-8BFD-0DE24D3E060B}" dt="2023-11-27T06:18:20.528" v="27" actId="20577"/>
        <pc:sldMkLst>
          <pc:docMk/>
          <pc:sldMk cId="3068835607" sldId="410"/>
        </pc:sldMkLst>
        <pc:graphicFrameChg chg="modGraphic">
          <ac:chgData name="廣瀬　悠名" userId="dd6f34cf-9680-40b1-bd61-06a9143549c4" providerId="ADAL" clId="{AD8499D4-AF28-4DAA-8BFD-0DE24D3E060B}" dt="2023-11-27T06:18:20.528" v="27" actId="20577"/>
          <ac:graphicFrameMkLst>
            <pc:docMk/>
            <pc:sldMk cId="3068835607" sldId="410"/>
            <ac:graphicFrameMk id="3" creationId="{23786342-9D82-4267-B130-FAC00DD17A1A}"/>
          </ac:graphicFrameMkLst>
        </pc:graphicFrameChg>
      </pc:sldChg>
    </pc:docChg>
  </pc:docChgLst>
  <pc:docChgLst>
    <pc:chgData name="廣瀬　悠名" userId="dd6f34cf-9680-40b1-bd61-06a9143549c4" providerId="ADAL" clId="{305F49C3-5281-4431-B9FE-ABFE88EB2417}"/>
    <pc:docChg chg="undo custSel modSld">
      <pc:chgData name="廣瀬　悠名" userId="dd6f34cf-9680-40b1-bd61-06a9143549c4" providerId="ADAL" clId="{305F49C3-5281-4431-B9FE-ABFE88EB2417}" dt="2023-11-24T05:44:01.761" v="112" actId="20577"/>
      <pc:docMkLst>
        <pc:docMk/>
      </pc:docMkLst>
      <pc:sldChg chg="modSp mod">
        <pc:chgData name="廣瀬　悠名" userId="dd6f34cf-9680-40b1-bd61-06a9143549c4" providerId="ADAL" clId="{305F49C3-5281-4431-B9FE-ABFE88EB2417}" dt="2023-11-24T04:10:52.264" v="2" actId="20577"/>
        <pc:sldMkLst>
          <pc:docMk/>
          <pc:sldMk cId="0" sldId="279"/>
        </pc:sldMkLst>
        <pc:spChg chg="mod">
          <ac:chgData name="廣瀬　悠名" userId="dd6f34cf-9680-40b1-bd61-06a9143549c4" providerId="ADAL" clId="{305F49C3-5281-4431-B9FE-ABFE88EB2417}" dt="2023-11-24T04:10:52.264" v="2" actId="20577"/>
          <ac:spMkLst>
            <pc:docMk/>
            <pc:sldMk cId="0" sldId="279"/>
            <ac:spMk id="2" creationId="{9F5A64DE-7640-44E5-B8AF-CF9BDDB2769D}"/>
          </ac:spMkLst>
        </pc:spChg>
      </pc:sldChg>
      <pc:sldChg chg="addSp delSp modSp mod">
        <pc:chgData name="廣瀬　悠名" userId="dd6f34cf-9680-40b1-bd61-06a9143549c4" providerId="ADAL" clId="{305F49C3-5281-4431-B9FE-ABFE88EB2417}" dt="2023-11-24T05:44:01.761" v="112" actId="20577"/>
        <pc:sldMkLst>
          <pc:docMk/>
          <pc:sldMk cId="1281697538" sldId="294"/>
        </pc:sldMkLst>
        <pc:spChg chg="mod">
          <ac:chgData name="廣瀬　悠名" userId="dd6f34cf-9680-40b1-bd61-06a9143549c4" providerId="ADAL" clId="{305F49C3-5281-4431-B9FE-ABFE88EB2417}" dt="2023-11-24T05:44:01.761" v="112" actId="20577"/>
          <ac:spMkLst>
            <pc:docMk/>
            <pc:sldMk cId="1281697538" sldId="294"/>
            <ac:spMk id="9" creationId="{F9FB0A39-F71E-4F49-B0D4-46D873745386}"/>
          </ac:spMkLst>
        </pc:spChg>
        <pc:graphicFrameChg chg="add del mod">
          <ac:chgData name="廣瀬　悠名" userId="dd6f34cf-9680-40b1-bd61-06a9143549c4" providerId="ADAL" clId="{305F49C3-5281-4431-B9FE-ABFE88EB2417}" dt="2023-11-24T05:20:48.130" v="74" actId="478"/>
          <ac:graphicFrameMkLst>
            <pc:docMk/>
            <pc:sldMk cId="1281697538" sldId="294"/>
            <ac:graphicFrameMk id="3" creationId="{0F68E6BC-1CFB-B8E7-3088-0BBA55B57828}"/>
          </ac:graphicFrameMkLst>
        </pc:graphicFrameChg>
        <pc:graphicFrameChg chg="add mod">
          <ac:chgData name="廣瀬　悠名" userId="dd6f34cf-9680-40b1-bd61-06a9143549c4" providerId="ADAL" clId="{305F49C3-5281-4431-B9FE-ABFE88EB2417}" dt="2023-11-24T05:42:22.117" v="106" actId="1076"/>
          <ac:graphicFrameMkLst>
            <pc:docMk/>
            <pc:sldMk cId="1281697538" sldId="294"/>
            <ac:graphicFrameMk id="5" creationId="{0F68E6BC-1CFB-B8E7-3088-0BBA55B57828}"/>
          </ac:graphicFrameMkLst>
        </pc:graphicFrameChg>
        <pc:graphicFrameChg chg="del mod">
          <ac:chgData name="廣瀬　悠名" userId="dd6f34cf-9680-40b1-bd61-06a9143549c4" providerId="ADAL" clId="{305F49C3-5281-4431-B9FE-ABFE88EB2417}" dt="2023-11-24T05:40:51.829" v="84" actId="21"/>
          <ac:graphicFrameMkLst>
            <pc:docMk/>
            <pc:sldMk cId="1281697538" sldId="294"/>
            <ac:graphicFrameMk id="13" creationId="{0F68E6BC-1CFB-B8E7-3088-0BBA55B57828}"/>
          </ac:graphicFrameMkLst>
        </pc:graphicFrameChg>
        <pc:picChg chg="mod">
          <ac:chgData name="廣瀬　悠名" userId="dd6f34cf-9680-40b1-bd61-06a9143549c4" providerId="ADAL" clId="{305F49C3-5281-4431-B9FE-ABFE88EB2417}" dt="2023-11-24T04:26:49.111" v="71" actId="1076"/>
          <ac:picMkLst>
            <pc:docMk/>
            <pc:sldMk cId="1281697538" sldId="294"/>
            <ac:picMk id="10" creationId="{AB3CF8BA-B10C-49F7-89CF-3E32EFEFD62E}"/>
          </ac:picMkLst>
        </pc:picChg>
      </pc:sldChg>
      <pc:sldChg chg="modSp mod">
        <pc:chgData name="廣瀬　悠名" userId="dd6f34cf-9680-40b1-bd61-06a9143549c4" providerId="ADAL" clId="{305F49C3-5281-4431-B9FE-ABFE88EB2417}" dt="2023-11-24T04:16:22.560" v="67" actId="20577"/>
        <pc:sldMkLst>
          <pc:docMk/>
          <pc:sldMk cId="3068835607" sldId="410"/>
        </pc:sldMkLst>
        <pc:graphicFrameChg chg="modGraphic">
          <ac:chgData name="廣瀬　悠名" userId="dd6f34cf-9680-40b1-bd61-06a9143549c4" providerId="ADAL" clId="{305F49C3-5281-4431-B9FE-ABFE88EB2417}" dt="2023-11-24T04:16:22.560" v="67" actId="20577"/>
          <ac:graphicFrameMkLst>
            <pc:docMk/>
            <pc:sldMk cId="3068835607" sldId="410"/>
            <ac:graphicFrameMk id="3" creationId="{23786342-9D82-4267-B130-FAC00DD17A1A}"/>
          </ac:graphicFrameMkLst>
        </pc:graphicFrameChg>
      </pc:sldChg>
    </pc:docChg>
  </pc:docChgLst>
  <pc:docChgLst>
    <pc:chgData name="村瀬　祐佳" userId="c6677a1e-9531-4417-94e1-9747088dc79f" providerId="ADAL" clId="{1E821EDB-5AC6-4469-9D4A-5E73146AA3B0}"/>
    <pc:docChg chg="modSld">
      <pc:chgData name="村瀬　祐佳" userId="c6677a1e-9531-4417-94e1-9747088dc79f" providerId="ADAL" clId="{1E821EDB-5AC6-4469-9D4A-5E73146AA3B0}" dt="2023-02-28T04:13:05.626" v="187"/>
      <pc:docMkLst>
        <pc:docMk/>
      </pc:docMkLst>
      <pc:sldChg chg="modSp mod">
        <pc:chgData name="村瀬　祐佳" userId="c6677a1e-9531-4417-94e1-9747088dc79f" providerId="ADAL" clId="{1E821EDB-5AC6-4469-9D4A-5E73146AA3B0}" dt="2023-02-28T04:11:48.131" v="3" actId="20577"/>
        <pc:sldMkLst>
          <pc:docMk/>
          <pc:sldMk cId="0" sldId="279"/>
        </pc:sldMkLst>
        <pc:spChg chg="mod">
          <ac:chgData name="村瀬　祐佳" userId="c6677a1e-9531-4417-94e1-9747088dc79f" providerId="ADAL" clId="{1E821EDB-5AC6-4469-9D4A-5E73146AA3B0}" dt="2023-02-28T04:11:48.131" v="3" actId="20577"/>
          <ac:spMkLst>
            <pc:docMk/>
            <pc:sldMk cId="0" sldId="279"/>
            <ac:spMk id="2" creationId="{9F5A64DE-7640-44E5-B8AF-CF9BDDB2769D}"/>
          </ac:spMkLst>
        </pc:spChg>
      </pc:sldChg>
      <pc:sldChg chg="modSp mod">
        <pc:chgData name="村瀬　祐佳" userId="c6677a1e-9531-4417-94e1-9747088dc79f" providerId="ADAL" clId="{1E821EDB-5AC6-4469-9D4A-5E73146AA3B0}" dt="2023-02-28T04:13:05.626" v="187"/>
        <pc:sldMkLst>
          <pc:docMk/>
          <pc:sldMk cId="4239058161" sldId="406"/>
        </pc:sldMkLst>
        <pc:spChg chg="mod">
          <ac:chgData name="村瀬　祐佳" userId="c6677a1e-9531-4417-94e1-9747088dc79f" providerId="ADAL" clId="{1E821EDB-5AC6-4469-9D4A-5E73146AA3B0}" dt="2023-02-28T04:13:05.626" v="187"/>
          <ac:spMkLst>
            <pc:docMk/>
            <pc:sldMk cId="4239058161" sldId="406"/>
            <ac:spMk id="10"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hv4wofs3.ict.nitech.ac.jp\Home$\evh99152\Downloads\&#27531;&#26989;&#26178;&#38291;&#12464;&#12521;&#125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68601810030691E-2"/>
          <c:y val="5.6809958952619415E-2"/>
          <c:w val="0.93838064755394879"/>
          <c:h val="0.75455219292909237"/>
        </c:manualLayout>
      </c:layout>
      <c:barChart>
        <c:barDir val="col"/>
        <c:grouping val="clustered"/>
        <c:varyColors val="0"/>
        <c:ser>
          <c:idx val="0"/>
          <c:order val="0"/>
          <c:tx>
            <c:strRef>
              <c:f>Sheet1!$B$3</c:f>
              <c:strCache>
                <c:ptCount val="1"/>
                <c:pt idx="0">
                  <c:v>2021</c:v>
                </c:pt>
              </c:strCache>
            </c:strRef>
          </c:tx>
          <c:spPr>
            <a:solidFill>
              <a:schemeClr val="accent1"/>
            </a:solidFill>
            <a:ln>
              <a:noFill/>
            </a:ln>
            <a:effectLst/>
          </c:spPr>
          <c:invertIfNegative val="0"/>
          <c:cat>
            <c:strRef>
              <c:f>Sheet1!$C$2:$N$2</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Sheet1!$C$3:$N$3</c:f>
              <c:numCache>
                <c:formatCode>General</c:formatCode>
                <c:ptCount val="12"/>
                <c:pt idx="0">
                  <c:v>14.14367816091954</c:v>
                </c:pt>
                <c:pt idx="1">
                  <c:v>9.6149425287356323</c:v>
                </c:pt>
                <c:pt idx="2">
                  <c:v>9.3218390804597693</c:v>
                </c:pt>
                <c:pt idx="3">
                  <c:v>9.4885057471264371</c:v>
                </c:pt>
                <c:pt idx="4">
                  <c:v>7.9942528735632186</c:v>
                </c:pt>
                <c:pt idx="5">
                  <c:v>9.7701149425287355</c:v>
                </c:pt>
                <c:pt idx="6">
                  <c:v>11.908045977011493</c:v>
                </c:pt>
                <c:pt idx="7">
                  <c:v>10.810344827586206</c:v>
                </c:pt>
                <c:pt idx="8">
                  <c:v>10.477011494252874</c:v>
                </c:pt>
                <c:pt idx="9">
                  <c:v>13.091954022988507</c:v>
                </c:pt>
                <c:pt idx="10">
                  <c:v>12.683908045977011</c:v>
                </c:pt>
                <c:pt idx="11">
                  <c:v>19.390804597701148</c:v>
                </c:pt>
              </c:numCache>
            </c:numRef>
          </c:val>
          <c:extLst>
            <c:ext xmlns:c16="http://schemas.microsoft.com/office/drawing/2014/chart" uri="{C3380CC4-5D6E-409C-BE32-E72D297353CC}">
              <c16:uniqueId val="{00000000-1A9F-46D0-8079-32528858F55A}"/>
            </c:ext>
          </c:extLst>
        </c:ser>
        <c:ser>
          <c:idx val="1"/>
          <c:order val="1"/>
          <c:tx>
            <c:strRef>
              <c:f>Sheet1!$B$4</c:f>
              <c:strCache>
                <c:ptCount val="1"/>
                <c:pt idx="0">
                  <c:v>2022</c:v>
                </c:pt>
              </c:strCache>
            </c:strRef>
          </c:tx>
          <c:spPr>
            <a:solidFill>
              <a:schemeClr val="accent2"/>
            </a:solidFill>
            <a:ln>
              <a:noFill/>
            </a:ln>
            <a:effectLst/>
          </c:spPr>
          <c:invertIfNegative val="0"/>
          <c:cat>
            <c:strRef>
              <c:f>Sheet1!$C$2:$N$2</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Sheet1!$C$4:$N$4</c:f>
              <c:numCache>
                <c:formatCode>General</c:formatCode>
                <c:ptCount val="12"/>
                <c:pt idx="0">
                  <c:v>16.72916</c:v>
                </c:pt>
                <c:pt idx="1">
                  <c:v>10.89583</c:v>
                </c:pt>
                <c:pt idx="2">
                  <c:v>9.3402700000000003</c:v>
                </c:pt>
                <c:pt idx="3">
                  <c:v>9.9861109999999993</c:v>
                </c:pt>
                <c:pt idx="4">
                  <c:v>8.0416659999999993</c:v>
                </c:pt>
                <c:pt idx="5">
                  <c:v>8.5</c:v>
                </c:pt>
                <c:pt idx="6">
                  <c:v>9.8814440000000001</c:v>
                </c:pt>
                <c:pt idx="7">
                  <c:v>8.8125</c:v>
                </c:pt>
                <c:pt idx="8">
                  <c:v>8.5277770000000004</c:v>
                </c:pt>
                <c:pt idx="9">
                  <c:v>9.2361109999999993</c:v>
                </c:pt>
                <c:pt idx="10">
                  <c:v>10.21527</c:v>
                </c:pt>
                <c:pt idx="11">
                  <c:v>15.8125</c:v>
                </c:pt>
              </c:numCache>
            </c:numRef>
          </c:val>
          <c:extLst>
            <c:ext xmlns:c16="http://schemas.microsoft.com/office/drawing/2014/chart" uri="{C3380CC4-5D6E-409C-BE32-E72D297353CC}">
              <c16:uniqueId val="{00000001-1A9F-46D0-8079-32528858F55A}"/>
            </c:ext>
          </c:extLst>
        </c:ser>
        <c:dLbls>
          <c:showLegendKey val="0"/>
          <c:showVal val="0"/>
          <c:showCatName val="0"/>
          <c:showSerName val="0"/>
          <c:showPercent val="0"/>
          <c:showBubbleSize val="0"/>
        </c:dLbls>
        <c:gapWidth val="219"/>
        <c:overlap val="-27"/>
        <c:axId val="1059778800"/>
        <c:axId val="1059779128"/>
      </c:barChart>
      <c:catAx>
        <c:axId val="105977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9779128"/>
        <c:crosses val="autoZero"/>
        <c:auto val="1"/>
        <c:lblAlgn val="ctr"/>
        <c:lblOffset val="100"/>
        <c:noMultiLvlLbl val="0"/>
      </c:catAx>
      <c:valAx>
        <c:axId val="1059779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FF0000"/>
                </a:solidFill>
                <a:latin typeface="+mn-lt"/>
                <a:ea typeface="+mn-ea"/>
                <a:cs typeface="+mn-cs"/>
              </a:defRPr>
            </a:pPr>
            <a:endParaRPr lang="ja-JP"/>
          </a:p>
        </c:txPr>
        <c:crossAx val="105977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6" tIns="46113" rIns="92226" bIns="46113" numCol="1" anchor="t" anchorCtr="0" compatLnSpc="1">
            <a:prstTxWarp prst="textNoShape">
              <a:avLst/>
            </a:prstTxWarp>
          </a:bodyPr>
          <a:lstStyle>
            <a:lvl1pPr eaLnBrk="1" hangingPunct="1">
              <a:defRPr sz="1200"/>
            </a:lvl1pPr>
          </a:lstStyle>
          <a:p>
            <a:pPr>
              <a:defRPr/>
            </a:pPr>
            <a:endParaRPr lang="en-US" altLang="ja-JP"/>
          </a:p>
        </p:txBody>
      </p:sp>
      <p:sp>
        <p:nvSpPr>
          <p:cNvPr id="6147" name="Rectangle 3"/>
          <p:cNvSpPr>
            <a:spLocks noGrp="1" noChangeArrowheads="1"/>
          </p:cNvSpPr>
          <p:nvPr>
            <p:ph type="dt" sz="quarter" idx="1"/>
          </p:nvPr>
        </p:nvSpPr>
        <p:spPr bwMode="auto">
          <a:xfrm>
            <a:off x="5630865" y="1"/>
            <a:ext cx="43068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6" tIns="46113" rIns="92226" bIns="46113" numCol="1" anchor="t" anchorCtr="0" compatLnSpc="1">
            <a:prstTxWarp prst="textNoShape">
              <a:avLst/>
            </a:prstTxWarp>
          </a:bodyPr>
          <a:lstStyle>
            <a:lvl1pPr algn="r" eaLnBrk="1" hangingPunct="1">
              <a:defRPr sz="1200"/>
            </a:lvl1pPr>
          </a:lstStyle>
          <a:p>
            <a:pPr>
              <a:defRPr/>
            </a:pPr>
            <a:endParaRPr lang="en-US" altLang="ja-JP"/>
          </a:p>
        </p:txBody>
      </p:sp>
      <p:sp>
        <p:nvSpPr>
          <p:cNvPr id="6148" name="Rectangle 4"/>
          <p:cNvSpPr>
            <a:spLocks noGrp="1" noChangeArrowheads="1"/>
          </p:cNvSpPr>
          <p:nvPr>
            <p:ph type="ftr" sz="quarter" idx="2"/>
          </p:nvPr>
        </p:nvSpPr>
        <p:spPr bwMode="auto">
          <a:xfrm>
            <a:off x="0" y="6465888"/>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6" tIns="46113" rIns="92226" bIns="46113" numCol="1" anchor="b" anchorCtr="0" compatLnSpc="1">
            <a:prstTxWarp prst="textNoShape">
              <a:avLst/>
            </a:prstTxWarp>
          </a:bodyPr>
          <a:lstStyle>
            <a:lvl1pPr eaLnBrk="1" hangingPunct="1">
              <a:defRPr sz="1200"/>
            </a:lvl1pPr>
          </a:lstStyle>
          <a:p>
            <a:pPr>
              <a:defRPr/>
            </a:pPr>
            <a:endParaRPr lang="en-US" altLang="ja-JP"/>
          </a:p>
        </p:txBody>
      </p:sp>
      <p:sp>
        <p:nvSpPr>
          <p:cNvPr id="6149" name="Rectangle 5"/>
          <p:cNvSpPr>
            <a:spLocks noGrp="1" noChangeArrowheads="1"/>
          </p:cNvSpPr>
          <p:nvPr>
            <p:ph type="sldNum" sz="quarter" idx="3"/>
          </p:nvPr>
        </p:nvSpPr>
        <p:spPr bwMode="auto">
          <a:xfrm>
            <a:off x="5630865" y="6465888"/>
            <a:ext cx="43068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6" tIns="46113" rIns="92226" bIns="46113" numCol="1" anchor="b" anchorCtr="0" compatLnSpc="1">
            <a:prstTxWarp prst="textNoShape">
              <a:avLst/>
            </a:prstTxWarp>
          </a:bodyPr>
          <a:lstStyle>
            <a:lvl1pPr algn="r" eaLnBrk="1" hangingPunct="1">
              <a:defRPr sz="1200"/>
            </a:lvl1pPr>
          </a:lstStyle>
          <a:p>
            <a:pPr>
              <a:defRPr/>
            </a:pPr>
            <a:fld id="{AF35D958-16CE-4739-A32F-00B9546DE64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6" tIns="46113" rIns="92226" bIns="46113" numCol="1" anchor="t" anchorCtr="0" compatLnSpc="1">
            <a:prstTxWarp prst="textNoShape">
              <a:avLst/>
            </a:prstTxWarp>
          </a:bodyPr>
          <a:lstStyle>
            <a:lvl1pPr eaLnBrk="1" hangingPunct="1">
              <a:defRPr sz="1200"/>
            </a:lvl1pPr>
          </a:lstStyle>
          <a:p>
            <a:pPr>
              <a:defRPr/>
            </a:pPr>
            <a:endParaRPr lang="en-US" altLang="ja-JP"/>
          </a:p>
        </p:txBody>
      </p:sp>
      <p:sp>
        <p:nvSpPr>
          <p:cNvPr id="5123" name="Rectangle 3"/>
          <p:cNvSpPr>
            <a:spLocks noGrp="1" noChangeArrowheads="1"/>
          </p:cNvSpPr>
          <p:nvPr>
            <p:ph type="dt" idx="1"/>
          </p:nvPr>
        </p:nvSpPr>
        <p:spPr bwMode="auto">
          <a:xfrm>
            <a:off x="5632450" y="1"/>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6" tIns="46113" rIns="92226" bIns="46113" numCol="1" anchor="t" anchorCtr="0" compatLnSpc="1">
            <a:prstTxWarp prst="textNoShape">
              <a:avLst/>
            </a:prstTxWarp>
          </a:bodyPr>
          <a:lstStyle>
            <a:lvl1pPr algn="r" eaLnBrk="1" hangingPunct="1">
              <a:defRPr sz="1200"/>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2700338" y="509588"/>
            <a:ext cx="4537075" cy="2552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1325563" y="3232151"/>
            <a:ext cx="7288212" cy="30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6" tIns="46113" rIns="92226" bIns="4611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0" y="6467476"/>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6" tIns="46113" rIns="92226" bIns="46113" numCol="1" anchor="b" anchorCtr="0" compatLnSpc="1">
            <a:prstTxWarp prst="textNoShape">
              <a:avLst/>
            </a:prstTxWarp>
          </a:bodyPr>
          <a:lstStyle>
            <a:lvl1pPr eaLnBrk="1" hangingPunct="1">
              <a:defRPr sz="1200"/>
            </a:lvl1pPr>
          </a:lstStyle>
          <a:p>
            <a:pPr>
              <a:defRPr/>
            </a:pPr>
            <a:endParaRPr lang="en-US" altLang="ja-JP"/>
          </a:p>
        </p:txBody>
      </p:sp>
      <p:sp>
        <p:nvSpPr>
          <p:cNvPr id="5127" name="Rectangle 7"/>
          <p:cNvSpPr>
            <a:spLocks noGrp="1" noChangeArrowheads="1"/>
          </p:cNvSpPr>
          <p:nvPr>
            <p:ph type="sldNum" sz="quarter" idx="5"/>
          </p:nvPr>
        </p:nvSpPr>
        <p:spPr bwMode="auto">
          <a:xfrm>
            <a:off x="5632450" y="6467476"/>
            <a:ext cx="43068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26" tIns="46113" rIns="92226" bIns="46113" numCol="1" anchor="b" anchorCtr="0" compatLnSpc="1">
            <a:prstTxWarp prst="textNoShape">
              <a:avLst/>
            </a:prstTxWarp>
          </a:bodyPr>
          <a:lstStyle>
            <a:lvl1pPr algn="r" eaLnBrk="1" hangingPunct="1">
              <a:defRPr sz="1200"/>
            </a:lvl1pPr>
          </a:lstStyle>
          <a:p>
            <a:pPr>
              <a:defRPr/>
            </a:pPr>
            <a:fld id="{E7C2DCD5-6C38-4A4F-B17C-708EA0AC914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a:xfrm>
            <a:off x="2700338" y="509588"/>
            <a:ext cx="4537075" cy="2552700"/>
          </a:xfrm>
          <a:ln/>
        </p:spPr>
      </p:sp>
      <p:sp>
        <p:nvSpPr>
          <p:cNvPr id="6147" name="ノート プレースホルダー 2"/>
          <p:cNvSpPr>
            <a:spLocks noGrp="1"/>
          </p:cNvSpPr>
          <p:nvPr>
            <p:ph type="body" idx="1"/>
          </p:nvPr>
        </p:nvSpPr>
        <p:spPr>
          <a:noFill/>
        </p:spPr>
        <p:txBody>
          <a:bodyPr/>
          <a:lstStyle/>
          <a:p>
            <a:endParaRPr lang="ja-JP" altLang="en-US"/>
          </a:p>
        </p:txBody>
      </p:sp>
      <p:sp>
        <p:nvSpPr>
          <p:cNvPr id="6148"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xfrm>
            <a:off x="2700338" y="509588"/>
            <a:ext cx="4537075" cy="2552700"/>
          </a:xfrm>
          <a:ln/>
        </p:spPr>
      </p:sp>
      <p:sp>
        <p:nvSpPr>
          <p:cNvPr id="28675" name="ノート プレースホルダー 2"/>
          <p:cNvSpPr>
            <a:spLocks noGrp="1"/>
          </p:cNvSpPr>
          <p:nvPr>
            <p:ph type="body" idx="1"/>
          </p:nvPr>
        </p:nvSpPr>
        <p:spPr>
          <a:noFill/>
        </p:spPr>
        <p:txBody>
          <a:bodyPr/>
          <a:lstStyle/>
          <a:p>
            <a:endParaRPr lang="ja-JP" altLang="en-US"/>
          </a:p>
        </p:txBody>
      </p:sp>
      <p:sp>
        <p:nvSpPr>
          <p:cNvPr id="28676"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xfrm>
            <a:off x="2700338" y="509588"/>
            <a:ext cx="4537075" cy="2552700"/>
          </a:xfrm>
          <a:ln/>
        </p:spPr>
      </p:sp>
      <p:sp>
        <p:nvSpPr>
          <p:cNvPr id="28675" name="ノート プレースホルダー 2"/>
          <p:cNvSpPr>
            <a:spLocks noGrp="1"/>
          </p:cNvSpPr>
          <p:nvPr>
            <p:ph type="body" idx="1"/>
          </p:nvPr>
        </p:nvSpPr>
        <p:spPr>
          <a:noFill/>
        </p:spPr>
        <p:txBody>
          <a:bodyPr/>
          <a:lstStyle/>
          <a:p>
            <a:endParaRPr lang="ja-JP" altLang="en-US"/>
          </a:p>
        </p:txBody>
      </p:sp>
      <p:sp>
        <p:nvSpPr>
          <p:cNvPr id="28676"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743821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xfrm>
            <a:off x="2700338" y="509588"/>
            <a:ext cx="4537075" cy="2552700"/>
          </a:xfrm>
          <a:ln/>
        </p:spPr>
      </p:sp>
      <p:sp>
        <p:nvSpPr>
          <p:cNvPr id="28675" name="ノート プレースホルダー 2"/>
          <p:cNvSpPr>
            <a:spLocks noGrp="1"/>
          </p:cNvSpPr>
          <p:nvPr>
            <p:ph type="body" idx="1"/>
          </p:nvPr>
        </p:nvSpPr>
        <p:spPr>
          <a:noFill/>
        </p:spPr>
        <p:txBody>
          <a:bodyPr/>
          <a:lstStyle/>
          <a:p>
            <a:endParaRPr lang="ja-JP" altLang="en-US"/>
          </a:p>
        </p:txBody>
      </p:sp>
      <p:sp>
        <p:nvSpPr>
          <p:cNvPr id="28676"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724185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xfrm>
            <a:off x="2700338" y="509588"/>
            <a:ext cx="4537075" cy="2552700"/>
          </a:xfrm>
          <a:ln/>
        </p:spPr>
      </p:sp>
      <p:sp>
        <p:nvSpPr>
          <p:cNvPr id="28675" name="ノート プレースホルダー 2"/>
          <p:cNvSpPr>
            <a:spLocks noGrp="1"/>
          </p:cNvSpPr>
          <p:nvPr>
            <p:ph type="body" idx="1"/>
          </p:nvPr>
        </p:nvSpPr>
        <p:spPr>
          <a:noFill/>
        </p:spPr>
        <p:txBody>
          <a:bodyPr/>
          <a:lstStyle/>
          <a:p>
            <a:endParaRPr lang="ja-JP" altLang="en-US"/>
          </a:p>
        </p:txBody>
      </p:sp>
      <p:sp>
        <p:nvSpPr>
          <p:cNvPr id="28676"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2571101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812577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138674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162774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dirty="0"/>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48488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376004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341443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164946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354647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2700338" y="509588"/>
            <a:ext cx="4537075" cy="2552700"/>
          </a:xfrm>
          <a:ln/>
        </p:spPr>
      </p:sp>
      <p:sp>
        <p:nvSpPr>
          <p:cNvPr id="10243" name="ノート プレースホルダー 2"/>
          <p:cNvSpPr>
            <a:spLocks noGrp="1"/>
          </p:cNvSpPr>
          <p:nvPr>
            <p:ph type="body" idx="1"/>
          </p:nvPr>
        </p:nvSpPr>
        <p:spPr>
          <a:noFill/>
        </p:spPr>
        <p:txBody>
          <a:bodyPr/>
          <a:lstStyle/>
          <a:p>
            <a:endParaRPr lang="ja-JP" altLang="en-US"/>
          </a:p>
        </p:txBody>
      </p:sp>
      <p:sp>
        <p:nvSpPr>
          <p:cNvPr id="10244"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238663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xfrm>
            <a:off x="2700338" y="509588"/>
            <a:ext cx="4537075" cy="2552700"/>
          </a:xfrm>
          <a:ln/>
        </p:spPr>
      </p:sp>
      <p:sp>
        <p:nvSpPr>
          <p:cNvPr id="28675" name="ノート プレースホルダー 2"/>
          <p:cNvSpPr>
            <a:spLocks noGrp="1"/>
          </p:cNvSpPr>
          <p:nvPr>
            <p:ph type="body" idx="1"/>
          </p:nvPr>
        </p:nvSpPr>
        <p:spPr>
          <a:noFill/>
        </p:spPr>
        <p:txBody>
          <a:bodyPr/>
          <a:lstStyle/>
          <a:p>
            <a:endParaRPr lang="ja-JP" altLang="en-US" dirty="0"/>
          </a:p>
        </p:txBody>
      </p:sp>
      <p:sp>
        <p:nvSpPr>
          <p:cNvPr id="28676" name="日付プレースホルダー 4"/>
          <p:cNvSpPr>
            <a:spLocks noGrp="1"/>
          </p:cNvSpPr>
          <p:nvPr>
            <p:ph type="dt" sz="quarter" idx="1"/>
          </p:nvPr>
        </p:nvSpPr>
        <p:spPr>
          <a:noFill/>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47" indent="-28574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2996"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194"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392" indent="-22860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59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789"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8987"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186"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endParaRPr lang="en-US" altLang="ja-JP">
              <a:ea typeface="ＭＳ Ｐゴシック" panose="020B0600070205080204" pitchFamily="50" charset="-128"/>
            </a:endParaRPr>
          </a:p>
        </p:txBody>
      </p:sp>
    </p:spTree>
    <p:extLst>
      <p:ext uri="{BB962C8B-B14F-4D97-AF65-F5344CB8AC3E}">
        <p14:creationId xmlns:p14="http://schemas.microsoft.com/office/powerpoint/2010/main" val="79318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13548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49141097"/>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A77B6E1-634A-48DC-9E8B-D894023267EF}" type="datetime1">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6876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3950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0F84E2-2D7A-43CF-AC90-352A289A783A}" type="datetime1">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81230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458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E1DA07A-9201-4B4B-BAF2-015AFA30F520}" type="datetime1">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83970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7366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9264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6E2C9B-5FA2-460D-9BE7-B0812FC2A6FF}" type="datetime1">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92886464"/>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D374940-A916-4C8B-9648-02A2D3898F9E}" type="datetime1">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498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t>2/15/2024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66903229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37E25B3-E43E-4157-8349-C835CEF015D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5122" name="テキスト ボックス 3"/>
          <p:cNvSpPr txBox="1">
            <a:spLocks noChangeArrowheads="1"/>
          </p:cNvSpPr>
          <p:nvPr/>
        </p:nvSpPr>
        <p:spPr bwMode="auto">
          <a:xfrm>
            <a:off x="3089920" y="2782669"/>
            <a:ext cx="6012160" cy="1292662"/>
          </a:xfrm>
          <a:prstGeom prst="rect">
            <a:avLst/>
          </a:prstGeom>
          <a:solidFill>
            <a:srgbClr val="084E8F"/>
          </a:solidFill>
          <a:ln>
            <a:noFill/>
          </a:ln>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6000" dirty="0">
                <a:solidFill>
                  <a:schemeClr val="bg1"/>
                </a:solidFill>
                <a:latin typeface="メイリオ" panose="020B0604030504040204" pitchFamily="50" charset="-128"/>
                <a:ea typeface="メイリオ" panose="020B0604030504040204" pitchFamily="50" charset="-128"/>
              </a:rPr>
              <a:t>名工大Ｑ＆Ａ</a:t>
            </a:r>
            <a:endParaRPr lang="en-US" altLang="ja-JP" sz="6000" dirty="0">
              <a:solidFill>
                <a:schemeClr val="bg1"/>
              </a:solidFill>
              <a:latin typeface="メイリオ" panose="020B0604030504040204" pitchFamily="50" charset="-128"/>
              <a:ea typeface="メイリオ" panose="020B0604030504040204" pitchFamily="50" charset="-128"/>
            </a:endParaRPr>
          </a:p>
          <a:p>
            <a:pPr algn="ctr" eaLnBrk="1" hangingPunct="1">
              <a:spcBef>
                <a:spcPct val="0"/>
              </a:spcBef>
              <a:buClrTx/>
              <a:buSzTx/>
              <a:buFontTx/>
              <a:buNone/>
            </a:pPr>
            <a:r>
              <a:rPr lang="ja-JP" altLang="en-US" sz="1800" dirty="0">
                <a:solidFill>
                  <a:schemeClr val="bg1"/>
                </a:solidFill>
                <a:latin typeface="メイリオ" panose="020B0604030504040204" pitchFamily="50" charset="-128"/>
                <a:ea typeface="メイリオ" panose="020B0604030504040204" pitchFamily="50" charset="-128"/>
              </a:rPr>
              <a:t>～みなさんの疑問についてお答えします～</a:t>
            </a:r>
          </a:p>
        </p:txBody>
      </p:sp>
      <p:sp>
        <p:nvSpPr>
          <p:cNvPr id="2" name="正方形/長方形 1">
            <a:extLst>
              <a:ext uri="{FF2B5EF4-FFF2-40B4-BE49-F238E27FC236}">
                <a16:creationId xmlns:a16="http://schemas.microsoft.com/office/drawing/2014/main" id="{9F5A64DE-7640-44E5-B8AF-CF9BDDB2769D}"/>
              </a:ext>
            </a:extLst>
          </p:cNvPr>
          <p:cNvSpPr/>
          <p:nvPr/>
        </p:nvSpPr>
        <p:spPr>
          <a:xfrm>
            <a:off x="3048000" y="5229200"/>
            <a:ext cx="6096000" cy="923330"/>
          </a:xfrm>
          <a:prstGeom prst="rect">
            <a:avLst/>
          </a:prstGeom>
        </p:spPr>
        <p:txBody>
          <a:bodyPr>
            <a:spAutoFit/>
          </a:bodyPr>
          <a:lstStyle/>
          <a:p>
            <a:pPr algn="ctr">
              <a:spcBef>
                <a:spcPct val="0"/>
              </a:spcBef>
            </a:pPr>
            <a:r>
              <a:rPr lang="ja-JP" altLang="en-US" b="1" dirty="0">
                <a:ln>
                  <a:solidFill>
                    <a:schemeClr val="bg1"/>
                  </a:solidFill>
                </a:ln>
                <a:latin typeface="メイリオ" panose="020B0604030504040204" pitchFamily="50" charset="-128"/>
                <a:ea typeface="メイリオ" panose="020B0604030504040204" pitchFamily="50" charset="-128"/>
              </a:rPr>
              <a:t>２０２</a:t>
            </a:r>
            <a:r>
              <a:rPr lang="en-US" altLang="ja-JP" b="1" dirty="0">
                <a:ln>
                  <a:solidFill>
                    <a:schemeClr val="bg1"/>
                  </a:solidFill>
                </a:ln>
                <a:latin typeface="メイリオ" panose="020B0604030504040204" pitchFamily="50" charset="-128"/>
                <a:ea typeface="メイリオ" panose="020B0604030504040204" pitchFamily="50" charset="-128"/>
              </a:rPr>
              <a:t>4</a:t>
            </a:r>
            <a:r>
              <a:rPr lang="ja-JP" altLang="en-US" b="1" dirty="0">
                <a:ln>
                  <a:solidFill>
                    <a:schemeClr val="bg1"/>
                  </a:solidFill>
                </a:ln>
                <a:latin typeface="メイリオ" panose="020B0604030504040204" pitchFamily="50" charset="-128"/>
                <a:ea typeface="メイリオ" panose="020B0604030504040204" pitchFamily="50" charset="-128"/>
              </a:rPr>
              <a:t>年</a:t>
            </a:r>
            <a:r>
              <a:rPr lang="en-US" altLang="ja-JP" b="1" dirty="0">
                <a:ln>
                  <a:solidFill>
                    <a:schemeClr val="bg1"/>
                  </a:solidFill>
                </a:ln>
                <a:latin typeface="メイリオ" panose="020B0604030504040204" pitchFamily="50" charset="-128"/>
                <a:ea typeface="メイリオ" panose="020B0604030504040204" pitchFamily="50" charset="-128"/>
              </a:rPr>
              <a:t>3</a:t>
            </a:r>
            <a:r>
              <a:rPr lang="ja-JP" altLang="en-US" b="1" dirty="0">
                <a:ln>
                  <a:solidFill>
                    <a:schemeClr val="bg1"/>
                  </a:solidFill>
                </a:ln>
                <a:latin typeface="メイリオ" panose="020B0604030504040204" pitchFamily="50" charset="-128"/>
                <a:ea typeface="メイリオ" panose="020B0604030504040204" pitchFamily="50" charset="-128"/>
              </a:rPr>
              <a:t>月</a:t>
            </a:r>
            <a:endParaRPr lang="en-US" altLang="ja-JP" b="1" dirty="0">
              <a:ln>
                <a:solidFill>
                  <a:schemeClr val="bg1"/>
                </a:solidFill>
              </a:ln>
              <a:latin typeface="メイリオ" panose="020B0604030504040204" pitchFamily="50" charset="-128"/>
              <a:ea typeface="メイリオ" panose="020B0604030504040204" pitchFamily="50" charset="-128"/>
            </a:endParaRPr>
          </a:p>
          <a:p>
            <a:pPr algn="ctr">
              <a:spcBef>
                <a:spcPct val="0"/>
              </a:spcBef>
            </a:pPr>
            <a:endParaRPr lang="en-US" altLang="ja-JP" b="1" dirty="0">
              <a:ln>
                <a:solidFill>
                  <a:schemeClr val="bg1"/>
                </a:solidFill>
              </a:ln>
              <a:latin typeface="メイリオ" panose="020B0604030504040204" pitchFamily="50" charset="-128"/>
              <a:ea typeface="メイリオ" panose="020B0604030504040204" pitchFamily="50" charset="-128"/>
            </a:endParaRPr>
          </a:p>
          <a:p>
            <a:pPr algn="ctr">
              <a:spcBef>
                <a:spcPct val="0"/>
              </a:spcBef>
            </a:pPr>
            <a:r>
              <a:rPr lang="ja-JP" altLang="en-US" b="1" dirty="0">
                <a:ln>
                  <a:solidFill>
                    <a:schemeClr val="bg1"/>
                  </a:solidFill>
                </a:ln>
                <a:latin typeface="メイリオ" panose="020B0604030504040204" pitchFamily="50" charset="-128"/>
                <a:ea typeface="メイリオ" panose="020B0604030504040204" pitchFamily="50" charset="-128"/>
              </a:rPr>
              <a:t>名古屋工業大学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98AAA330-8548-466A-A3D8-270FEA2CE39C}"/>
              </a:ext>
            </a:extLst>
          </p:cNvPr>
          <p:cNvSpPr/>
          <p:nvPr/>
        </p:nvSpPr>
        <p:spPr>
          <a:xfrm>
            <a:off x="157172" y="2417879"/>
            <a:ext cx="11737304" cy="166808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3C51CD4D-A402-49AA-BE86-EA8DE89A2590}"/>
              </a:ext>
            </a:extLst>
          </p:cNvPr>
          <p:cNvSpPr/>
          <p:nvPr/>
        </p:nvSpPr>
        <p:spPr>
          <a:xfrm>
            <a:off x="7608168" y="2601381"/>
            <a:ext cx="4068453" cy="129903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ja-JP" altLang="en-US" sz="1600" dirty="0">
                <a:solidFill>
                  <a:schemeClr val="bg1"/>
                </a:solidFill>
                <a:latin typeface="メイリオ" panose="020B0604030504040204" pitchFamily="50" charset="-128"/>
                <a:ea typeface="メイリオ" panose="020B0604030504040204" pitchFamily="50" charset="-128"/>
              </a:rPr>
              <a:t>学術情報課は、</a:t>
            </a:r>
            <a:r>
              <a:rPr lang="en-US" altLang="ja-JP" sz="1600" dirty="0">
                <a:solidFill>
                  <a:schemeClr val="bg1"/>
                </a:solidFill>
                <a:latin typeface="メイリオ" panose="020B0604030504040204" pitchFamily="50" charset="-128"/>
                <a:ea typeface="メイリオ" panose="020B0604030504040204" pitchFamily="50" charset="-128"/>
              </a:rPr>
              <a:t>e-</a:t>
            </a:r>
            <a:r>
              <a:rPr lang="ja-JP" altLang="en-US" sz="1600" dirty="0">
                <a:solidFill>
                  <a:schemeClr val="bg1"/>
                </a:solidFill>
                <a:latin typeface="メイリオ" panose="020B0604030504040204" pitchFamily="50" charset="-128"/>
                <a:ea typeface="メイリオ" panose="020B0604030504040204" pitchFamily="50" charset="-128"/>
              </a:rPr>
              <a:t>キャンパスを支える情報のヘルプデスクです。</a:t>
            </a:r>
            <a:endParaRPr lang="ja-JP" altLang="en-US" sz="1600" baseline="-25000" dirty="0">
              <a:solidFill>
                <a:schemeClr val="bg1"/>
              </a:solidFill>
              <a:latin typeface="メイリオ" panose="020B0604030504040204" pitchFamily="50" charset="-128"/>
              <a:ea typeface="メイリオ" panose="020B0604030504040204" pitchFamily="50" charset="-128"/>
            </a:endParaRPr>
          </a:p>
        </p:txBody>
      </p:sp>
      <p:sp>
        <p:nvSpPr>
          <p:cNvPr id="21" name="二等辺三角形 20">
            <a:extLst>
              <a:ext uri="{FF2B5EF4-FFF2-40B4-BE49-F238E27FC236}">
                <a16:creationId xmlns:a16="http://schemas.microsoft.com/office/drawing/2014/main" id="{B5A3A31E-C34C-4BA8-8E05-A5ECE2345575}"/>
              </a:ext>
            </a:extLst>
          </p:cNvPr>
          <p:cNvSpPr/>
          <p:nvPr/>
        </p:nvSpPr>
        <p:spPr>
          <a:xfrm rot="5400000">
            <a:off x="6780610" y="3142886"/>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0049C02D-E8FA-4572-9929-519A89B3747A}"/>
              </a:ext>
            </a:extLst>
          </p:cNvPr>
          <p:cNvSpPr/>
          <p:nvPr/>
        </p:nvSpPr>
        <p:spPr>
          <a:xfrm>
            <a:off x="221292" y="4581128"/>
            <a:ext cx="11737304" cy="166808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B1AE718-EC81-4343-B819-22614C98FF9D}"/>
              </a:ext>
            </a:extLst>
          </p:cNvPr>
          <p:cNvSpPr/>
          <p:nvPr/>
        </p:nvSpPr>
        <p:spPr>
          <a:xfrm>
            <a:off x="191344" y="260649"/>
            <a:ext cx="11737304" cy="160339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1344" y="260648"/>
            <a:ext cx="1944216" cy="360363"/>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dirty="0">
                <a:solidFill>
                  <a:schemeClr val="bg1"/>
                </a:solidFill>
                <a:latin typeface="メイリオ" panose="020B0604030504040204" pitchFamily="50" charset="-128"/>
                <a:ea typeface="メイリオ" panose="020B0604030504040204" pitchFamily="50" charset="-128"/>
              </a:rPr>
              <a:t>研究支援課</a:t>
            </a:r>
          </a:p>
        </p:txBody>
      </p:sp>
      <p:sp>
        <p:nvSpPr>
          <p:cNvPr id="9" name="正方形/長方形 8"/>
          <p:cNvSpPr/>
          <p:nvPr/>
        </p:nvSpPr>
        <p:spPr>
          <a:xfrm>
            <a:off x="157364" y="2417879"/>
            <a:ext cx="1978196" cy="358775"/>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t"/>
          <a:lstStyle/>
          <a:p>
            <a:pPr algn="ctr" eaLnBrk="1" hangingPunct="1">
              <a:defRPr/>
            </a:pPr>
            <a:r>
              <a:rPr lang="ja-JP" altLang="en-US" sz="1800" dirty="0">
                <a:solidFill>
                  <a:schemeClr val="bg1"/>
                </a:solidFill>
                <a:latin typeface="メイリオ" panose="020B0604030504040204" pitchFamily="50" charset="-128"/>
                <a:ea typeface="メイリオ" panose="020B0604030504040204" pitchFamily="50" charset="-128"/>
              </a:rPr>
              <a:t>学術情報課</a:t>
            </a:r>
          </a:p>
        </p:txBody>
      </p:sp>
      <p:sp>
        <p:nvSpPr>
          <p:cNvPr id="6" name="正方形/長方形 5"/>
          <p:cNvSpPr/>
          <p:nvPr/>
        </p:nvSpPr>
        <p:spPr>
          <a:xfrm>
            <a:off x="171281" y="608783"/>
            <a:ext cx="6244633" cy="1077218"/>
          </a:xfrm>
          <a:prstGeom prst="rect">
            <a:avLst/>
          </a:prstGeom>
          <a:noFill/>
        </p:spPr>
        <p:txBody>
          <a:bodyPr wrap="square">
            <a:spAutoFit/>
          </a:bodyPr>
          <a:lstStyle/>
          <a:p>
            <a:pPr marL="179388">
              <a:defRPr/>
            </a:pPr>
            <a:r>
              <a:rPr lang="ja-JP" altLang="en-US" sz="1600" dirty="0">
                <a:latin typeface="メイリオ" panose="020B0604030504040204" pitchFamily="50" charset="-128"/>
                <a:ea typeface="メイリオ" panose="020B0604030504040204" pitchFamily="50" charset="-128"/>
              </a:rPr>
              <a:t>教員が行う研究活動において、科学研究費助成事業、共同研究、受託研究などの研究費の受入や獲得支援業務を担当しています。自治体との地域連携など産学官連携にかかわる仕事を担当しています。</a:t>
            </a:r>
            <a:endParaRPr lang="ja-JP" altLang="en-US" sz="1600" baseline="-25000" dirty="0">
              <a:latin typeface="メイリオ" panose="020B0604030504040204" pitchFamily="50" charset="-128"/>
              <a:ea typeface="メイリオ" panose="020B0604030504040204" pitchFamily="50" charset="-128"/>
            </a:endParaRPr>
          </a:p>
        </p:txBody>
      </p:sp>
      <p:sp>
        <p:nvSpPr>
          <p:cNvPr id="27655" name="正方形/長方形 7"/>
          <p:cNvSpPr>
            <a:spLocks noChangeArrowheads="1"/>
          </p:cNvSpPr>
          <p:nvPr/>
        </p:nvSpPr>
        <p:spPr bwMode="auto">
          <a:xfrm>
            <a:off x="171281" y="2753633"/>
            <a:ext cx="6285383" cy="1323439"/>
          </a:xfrm>
          <a:prstGeom prst="rect">
            <a:avLst/>
          </a:prstGeom>
          <a:noFill/>
          <a:ln>
            <a:noFill/>
          </a:ln>
        </p:spPr>
        <p:txBody>
          <a:bodyPr wrap="square">
            <a:spAutoFit/>
          </a:bodyPr>
          <a:lstStyle>
            <a:lvl1pPr marL="179388">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just">
              <a:buNone/>
              <a:defRPr/>
            </a:pPr>
            <a:r>
              <a:rPr lang="ja-JP" altLang="en-US" sz="1600" dirty="0">
                <a:solidFill>
                  <a:schemeClr val="tx1"/>
                </a:solidFill>
                <a:latin typeface="メイリオ" panose="020B0604030504040204" pitchFamily="50" charset="-128"/>
                <a:ea typeface="メイリオ" panose="020B0604030504040204" pitchFamily="50" charset="-128"/>
              </a:rPr>
              <a:t>学術情報を中心とした情報インフラ整備・活用の促進が主な業務です。電子事務業務として、大学の情報戦略の立案支援、情報システムの運用サポートや</a:t>
            </a:r>
            <a:r>
              <a:rPr lang="en-US" altLang="ja-JP" sz="1600" dirty="0">
                <a:solidFill>
                  <a:schemeClr val="tx1"/>
                </a:solidFill>
                <a:latin typeface="メイリオ" panose="020B0604030504040204" pitchFamily="50" charset="-128"/>
                <a:ea typeface="メイリオ" panose="020B0604030504040204" pitchFamily="50" charset="-128"/>
              </a:rPr>
              <a:t>ICT</a:t>
            </a:r>
            <a:r>
              <a:rPr lang="ja-JP" altLang="en-US" sz="1600" dirty="0">
                <a:solidFill>
                  <a:schemeClr val="tx1"/>
                </a:solidFill>
                <a:latin typeface="メイリオ" panose="020B0604030504040204" pitchFamily="50" charset="-128"/>
                <a:ea typeface="メイリオ" panose="020B0604030504040204" pitchFamily="50" charset="-128"/>
              </a:rPr>
              <a:t>を利用した業務改善の提案など、図書館業務として学術資料の収集・管理・提供及び学内外への情報発信により、教育・研究を支援する仕事を担当しています。</a:t>
            </a:r>
          </a:p>
        </p:txBody>
      </p:sp>
      <p:sp>
        <p:nvSpPr>
          <p:cNvPr id="8" name="正方形/長方形 7"/>
          <p:cNvSpPr/>
          <p:nvPr/>
        </p:nvSpPr>
        <p:spPr>
          <a:xfrm>
            <a:off x="233404" y="4581128"/>
            <a:ext cx="1902156" cy="360362"/>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ja-JP" altLang="en-US" sz="1800" dirty="0">
                <a:solidFill>
                  <a:schemeClr val="bg1"/>
                </a:solidFill>
                <a:latin typeface="メイリオ" panose="020B0604030504040204" pitchFamily="50" charset="-128"/>
                <a:ea typeface="メイリオ" panose="020B0604030504040204" pitchFamily="50" charset="-128"/>
              </a:rPr>
              <a:t>国際交流課</a:t>
            </a:r>
          </a:p>
        </p:txBody>
      </p:sp>
      <p:sp>
        <p:nvSpPr>
          <p:cNvPr id="10" name="正方形/長方形 9"/>
          <p:cNvSpPr/>
          <p:nvPr/>
        </p:nvSpPr>
        <p:spPr>
          <a:xfrm>
            <a:off x="212031" y="5049046"/>
            <a:ext cx="6244632" cy="830997"/>
          </a:xfrm>
          <a:prstGeom prst="rect">
            <a:avLst/>
          </a:prstGeom>
          <a:noFill/>
        </p:spPr>
        <p:txBody>
          <a:bodyPr wrap="square">
            <a:spAutoFit/>
          </a:bodyPr>
          <a:lstStyle/>
          <a:p>
            <a:pPr>
              <a:defRPr/>
            </a:pPr>
            <a:r>
              <a:rPr lang="ja-JP" altLang="ja-JP" sz="1600" dirty="0">
                <a:latin typeface="メイリオ" panose="020B0604030504040204" pitchFamily="50" charset="-128"/>
                <a:ea typeface="メイリオ" panose="020B0604030504040204" pitchFamily="50" charset="-128"/>
              </a:rPr>
              <a:t>海外の大学や高等教育機関等との学術交流協定の締結、海外における</a:t>
            </a:r>
            <a:r>
              <a:rPr lang="ja-JP" altLang="en-US" sz="1600" dirty="0">
                <a:latin typeface="メイリオ" panose="020B0604030504040204" pitchFamily="50" charset="-128"/>
                <a:ea typeface="メイリオ" panose="020B0604030504040204" pitchFamily="50" charset="-128"/>
              </a:rPr>
              <a:t>本学の</a:t>
            </a:r>
            <a:r>
              <a:rPr lang="ja-JP" altLang="ja-JP" sz="1600" dirty="0">
                <a:latin typeface="メイリオ" panose="020B0604030504040204" pitchFamily="50" charset="-128"/>
                <a:ea typeface="メイリオ" panose="020B0604030504040204" pitchFamily="50" charset="-128"/>
              </a:rPr>
              <a:t>活動拠点</a:t>
            </a:r>
            <a:r>
              <a:rPr lang="ja-JP" altLang="en-US" sz="1600" dirty="0">
                <a:latin typeface="メイリオ" panose="020B0604030504040204" pitchFamily="50" charset="-128"/>
                <a:ea typeface="メイリオ" panose="020B0604030504040204" pitchFamily="50" charset="-128"/>
              </a:rPr>
              <a:t>となる</a:t>
            </a:r>
            <a:r>
              <a:rPr lang="ja-JP" altLang="ja-JP" sz="1600" dirty="0">
                <a:latin typeface="メイリオ" panose="020B0604030504040204" pitchFamily="50" charset="-128"/>
                <a:ea typeface="メイリオ" panose="020B0604030504040204" pitchFamily="50" charset="-128"/>
              </a:rPr>
              <a:t>海外事務所</a:t>
            </a:r>
            <a:r>
              <a:rPr lang="ja-JP" altLang="en-US" sz="1600" dirty="0">
                <a:latin typeface="メイリオ" panose="020B0604030504040204" pitchFamily="50" charset="-128"/>
                <a:ea typeface="メイリオ" panose="020B0604030504040204" pitchFamily="50" charset="-128"/>
              </a:rPr>
              <a:t>設置</a:t>
            </a:r>
            <a:r>
              <a:rPr lang="ja-JP" altLang="ja-JP" sz="1600" dirty="0">
                <a:latin typeface="メイリオ" panose="020B0604030504040204" pitchFamily="50" charset="-128"/>
                <a:ea typeface="メイリオ" panose="020B0604030504040204" pitchFamily="50" charset="-128"/>
              </a:rPr>
              <a:t>や外国人研究者の受入れ等</a:t>
            </a:r>
            <a:r>
              <a:rPr lang="ja-JP" altLang="en-US" sz="1600" dirty="0">
                <a:latin typeface="メイリオ" panose="020B0604030504040204" pitchFamily="50" charset="-128"/>
                <a:ea typeface="メイリオ" panose="020B0604030504040204" pitchFamily="50" charset="-128"/>
              </a:rPr>
              <a:t>に関する事務支援</a:t>
            </a:r>
            <a:r>
              <a:rPr lang="ja-JP" altLang="ja-JP" sz="1600" dirty="0">
                <a:latin typeface="メイリオ" panose="020B0604030504040204" pitchFamily="50" charset="-128"/>
                <a:ea typeface="メイリオ" panose="020B0604030504040204" pitchFamily="50" charset="-128"/>
              </a:rPr>
              <a:t>を行っています。</a:t>
            </a:r>
          </a:p>
        </p:txBody>
      </p:sp>
      <p:sp>
        <p:nvSpPr>
          <p:cNvPr id="4" name="正方形/長方形 3">
            <a:extLst>
              <a:ext uri="{FF2B5EF4-FFF2-40B4-BE49-F238E27FC236}">
                <a16:creationId xmlns:a16="http://schemas.microsoft.com/office/drawing/2014/main" id="{97462FC5-7873-4C54-ABDF-7E5319D570B5}"/>
              </a:ext>
            </a:extLst>
          </p:cNvPr>
          <p:cNvSpPr/>
          <p:nvPr/>
        </p:nvSpPr>
        <p:spPr>
          <a:xfrm>
            <a:off x="7608167" y="404664"/>
            <a:ext cx="4068454" cy="129614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defRPr/>
            </a:pPr>
            <a:r>
              <a:rPr lang="ja-JP" altLang="en-US" sz="1600" dirty="0">
                <a:solidFill>
                  <a:schemeClr val="bg1"/>
                </a:solidFill>
                <a:latin typeface="メイリオ" panose="020B0604030504040204" pitchFamily="50" charset="-128"/>
                <a:ea typeface="メイリオ" panose="020B0604030504040204" pitchFamily="50" charset="-128"/>
              </a:rPr>
              <a:t>学術研究において、産学官と教員の橋渡し役として、研究費受入の支援等を行い、学術研究活動の一端を支えています。</a:t>
            </a:r>
            <a:endParaRPr lang="ja-JP" altLang="en-US" sz="1600" baseline="-25000" dirty="0">
              <a:solidFill>
                <a:schemeClr val="bg1"/>
              </a:solidFill>
              <a:latin typeface="メイリオ" panose="020B0604030504040204" pitchFamily="50" charset="-128"/>
              <a:ea typeface="メイリオ" panose="020B0604030504040204" pitchFamily="50" charset="-128"/>
            </a:endParaRPr>
          </a:p>
        </p:txBody>
      </p:sp>
      <p:sp>
        <p:nvSpPr>
          <p:cNvPr id="15" name="二等辺三角形 14">
            <a:extLst>
              <a:ext uri="{FF2B5EF4-FFF2-40B4-BE49-F238E27FC236}">
                <a16:creationId xmlns:a16="http://schemas.microsoft.com/office/drawing/2014/main" id="{CF140D91-AA5C-439A-8300-5CF2F16C8D68}"/>
              </a:ext>
            </a:extLst>
          </p:cNvPr>
          <p:cNvSpPr/>
          <p:nvPr/>
        </p:nvSpPr>
        <p:spPr>
          <a:xfrm rot="5400000">
            <a:off x="6760012" y="954332"/>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C9098A3D-8848-4642-8ADF-4D71DAEA7E1A}"/>
              </a:ext>
            </a:extLst>
          </p:cNvPr>
          <p:cNvSpPr/>
          <p:nvPr/>
        </p:nvSpPr>
        <p:spPr>
          <a:xfrm>
            <a:off x="7608167" y="4787060"/>
            <a:ext cx="4068454" cy="129903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ja-JP" sz="1600" dirty="0">
                <a:solidFill>
                  <a:schemeClr val="bg1"/>
                </a:solidFill>
                <a:latin typeface="メイリオ" panose="020B0604030504040204" pitchFamily="50" charset="-128"/>
                <a:ea typeface="メイリオ" panose="020B0604030504040204" pitchFamily="50" charset="-128"/>
              </a:rPr>
              <a:t>グローバル化した世界の中で、海外との</a:t>
            </a:r>
            <a:r>
              <a:rPr lang="ja-JP" altLang="en-US" sz="1600" dirty="0">
                <a:solidFill>
                  <a:schemeClr val="bg1"/>
                </a:solidFill>
                <a:latin typeface="メイリオ" panose="020B0604030504040204" pitchFamily="50" charset="-128"/>
                <a:ea typeface="メイリオ" panose="020B0604030504040204" pitchFamily="50" charset="-128"/>
              </a:rPr>
              <a:t>学術</a:t>
            </a:r>
            <a:r>
              <a:rPr lang="ja-JP" altLang="ja-JP" sz="1600" dirty="0">
                <a:solidFill>
                  <a:schemeClr val="bg1"/>
                </a:solidFill>
                <a:latin typeface="メイリオ" panose="020B0604030504040204" pitchFamily="50" charset="-128"/>
                <a:ea typeface="メイリオ" panose="020B0604030504040204" pitchFamily="50" charset="-128"/>
              </a:rPr>
              <a:t>交流や学生交流</a:t>
            </a:r>
            <a:r>
              <a:rPr lang="ja-JP" altLang="en-US" sz="1600" dirty="0">
                <a:solidFill>
                  <a:schemeClr val="bg1"/>
                </a:solidFill>
                <a:latin typeface="メイリオ" panose="020B0604030504040204" pitchFamily="50" charset="-128"/>
                <a:ea typeface="メイリオ" panose="020B0604030504040204" pitchFamily="50" charset="-128"/>
              </a:rPr>
              <a:t>等</a:t>
            </a:r>
            <a:r>
              <a:rPr lang="ja-JP" altLang="ja-JP" sz="1600" dirty="0">
                <a:solidFill>
                  <a:schemeClr val="bg1"/>
                </a:solidFill>
                <a:latin typeface="メイリオ" panose="020B0604030504040204" pitchFamily="50" charset="-128"/>
                <a:ea typeface="メイリオ" panose="020B0604030504040204" pitchFamily="50" charset="-128"/>
              </a:rPr>
              <a:t>を</a:t>
            </a:r>
            <a:r>
              <a:rPr lang="ja-JP" altLang="en-US" sz="1600" dirty="0">
                <a:solidFill>
                  <a:schemeClr val="bg1"/>
                </a:solidFill>
                <a:latin typeface="メイリオ" panose="020B0604030504040204" pitchFamily="50" charset="-128"/>
                <a:ea typeface="メイリオ" panose="020B0604030504040204" pitchFamily="50" charset="-128"/>
              </a:rPr>
              <a:t>通じて</a:t>
            </a:r>
            <a:r>
              <a:rPr lang="ja-JP" altLang="ja-JP" sz="1600" dirty="0">
                <a:solidFill>
                  <a:schemeClr val="bg1"/>
                </a:solidFill>
                <a:latin typeface="メイリオ" panose="020B0604030504040204" pitchFamily="50" charset="-128"/>
                <a:ea typeface="メイリオ" panose="020B0604030504040204" pitchFamily="50" charset="-128"/>
              </a:rPr>
              <a:t>、名工大の国際化</a:t>
            </a:r>
            <a:r>
              <a:rPr lang="ja-JP" altLang="en-US" sz="1600" dirty="0">
                <a:solidFill>
                  <a:schemeClr val="bg1"/>
                </a:solidFill>
                <a:latin typeface="メイリオ" panose="020B0604030504040204" pitchFamily="50" charset="-128"/>
                <a:ea typeface="メイリオ" panose="020B0604030504040204" pitchFamily="50" charset="-128"/>
              </a:rPr>
              <a:t>を推進する</a:t>
            </a:r>
            <a:r>
              <a:rPr lang="ja-JP" altLang="ja-JP" sz="1600" dirty="0">
                <a:solidFill>
                  <a:schemeClr val="bg1"/>
                </a:solidFill>
                <a:latin typeface="メイリオ" panose="020B0604030504040204" pitchFamily="50" charset="-128"/>
                <a:ea typeface="メイリオ" panose="020B0604030504040204" pitchFamily="50" charset="-128"/>
              </a:rPr>
              <a:t>仕事です。</a:t>
            </a:r>
          </a:p>
        </p:txBody>
      </p:sp>
      <p:sp>
        <p:nvSpPr>
          <p:cNvPr id="18" name="二等辺三角形 17">
            <a:extLst>
              <a:ext uri="{FF2B5EF4-FFF2-40B4-BE49-F238E27FC236}">
                <a16:creationId xmlns:a16="http://schemas.microsoft.com/office/drawing/2014/main" id="{FC067FBC-7706-43B0-97A2-CC088E84F011}"/>
              </a:ext>
            </a:extLst>
          </p:cNvPr>
          <p:cNvSpPr/>
          <p:nvPr/>
        </p:nvSpPr>
        <p:spPr>
          <a:xfrm rot="5400000">
            <a:off x="6780387" y="5264199"/>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23" name="グラフィックス 22" descr="コンピューター">
            <a:extLst>
              <a:ext uri="{FF2B5EF4-FFF2-40B4-BE49-F238E27FC236}">
                <a16:creationId xmlns:a16="http://schemas.microsoft.com/office/drawing/2014/main" id="{0BE61756-0EAF-4F17-BC07-B542CC0576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344" y="2430576"/>
            <a:ext cx="330682" cy="330682"/>
          </a:xfrm>
          <a:prstGeom prst="rect">
            <a:avLst/>
          </a:prstGeom>
        </p:spPr>
      </p:pic>
      <p:pic>
        <p:nvPicPr>
          <p:cNvPr id="24" name="グラフィックス 23" descr="研究">
            <a:extLst>
              <a:ext uri="{FF2B5EF4-FFF2-40B4-BE49-F238E27FC236}">
                <a16:creationId xmlns:a16="http://schemas.microsoft.com/office/drawing/2014/main" id="{BFEF780E-C4A7-49C1-AAD0-160EB9AE072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0035" y="271224"/>
            <a:ext cx="330682" cy="330682"/>
          </a:xfrm>
          <a:prstGeom prst="rect">
            <a:avLst/>
          </a:prstGeom>
        </p:spPr>
      </p:pic>
      <p:pic>
        <p:nvPicPr>
          <p:cNvPr id="25" name="グラフィックス 24" descr="地球">
            <a:extLst>
              <a:ext uri="{FF2B5EF4-FFF2-40B4-BE49-F238E27FC236}">
                <a16:creationId xmlns:a16="http://schemas.microsoft.com/office/drawing/2014/main" id="{4E5B6E71-76F8-4B21-9EAA-B4EF40F6A01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3404" y="4595968"/>
            <a:ext cx="330681" cy="3306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98AAA330-8548-466A-A3D8-270FEA2CE39C}"/>
              </a:ext>
            </a:extLst>
          </p:cNvPr>
          <p:cNvSpPr/>
          <p:nvPr/>
        </p:nvSpPr>
        <p:spPr>
          <a:xfrm>
            <a:off x="157172" y="2417879"/>
            <a:ext cx="11737304" cy="166808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3C51CD4D-A402-49AA-BE86-EA8DE89A2590}"/>
              </a:ext>
            </a:extLst>
          </p:cNvPr>
          <p:cNvSpPr/>
          <p:nvPr/>
        </p:nvSpPr>
        <p:spPr>
          <a:xfrm>
            <a:off x="7608168" y="2601381"/>
            <a:ext cx="4068453" cy="129903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600" dirty="0">
                <a:solidFill>
                  <a:schemeClr val="bg1"/>
                </a:solidFill>
                <a:latin typeface="メイリオ" panose="020B0604030504040204" pitchFamily="50" charset="-128"/>
                <a:ea typeface="メイリオ" panose="020B0604030504040204" pitchFamily="50" charset="-128"/>
              </a:rPr>
              <a:t>大学がさらに発展するように将来構想、評価、活動を広く社会に知らせるなどの仕事をしています。</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21" name="二等辺三角形 20">
            <a:extLst>
              <a:ext uri="{FF2B5EF4-FFF2-40B4-BE49-F238E27FC236}">
                <a16:creationId xmlns:a16="http://schemas.microsoft.com/office/drawing/2014/main" id="{B5A3A31E-C34C-4BA8-8E05-A5ECE2345575}"/>
              </a:ext>
            </a:extLst>
          </p:cNvPr>
          <p:cNvSpPr/>
          <p:nvPr/>
        </p:nvSpPr>
        <p:spPr>
          <a:xfrm rot="5400000">
            <a:off x="6794809" y="3142886"/>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0049C02D-E8FA-4572-9929-519A89B3747A}"/>
              </a:ext>
            </a:extLst>
          </p:cNvPr>
          <p:cNvSpPr/>
          <p:nvPr/>
        </p:nvSpPr>
        <p:spPr>
          <a:xfrm>
            <a:off x="221292" y="4581128"/>
            <a:ext cx="11737304" cy="166808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B1AE718-EC81-4343-B819-22614C98FF9D}"/>
              </a:ext>
            </a:extLst>
          </p:cNvPr>
          <p:cNvSpPr/>
          <p:nvPr/>
        </p:nvSpPr>
        <p:spPr>
          <a:xfrm>
            <a:off x="191344" y="260649"/>
            <a:ext cx="11737304" cy="160339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1344" y="260648"/>
            <a:ext cx="1944216" cy="360363"/>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dirty="0">
                <a:solidFill>
                  <a:schemeClr val="bg1"/>
                </a:solidFill>
                <a:latin typeface="メイリオ" panose="020B0604030504040204" pitchFamily="50" charset="-128"/>
                <a:ea typeface="メイリオ" panose="020B0604030504040204" pitchFamily="50" charset="-128"/>
              </a:rPr>
              <a:t>総務課</a:t>
            </a:r>
          </a:p>
        </p:txBody>
      </p:sp>
      <p:sp>
        <p:nvSpPr>
          <p:cNvPr id="9" name="正方形/長方形 8"/>
          <p:cNvSpPr/>
          <p:nvPr/>
        </p:nvSpPr>
        <p:spPr>
          <a:xfrm>
            <a:off x="157172" y="2417879"/>
            <a:ext cx="1978388" cy="358775"/>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dirty="0">
                <a:solidFill>
                  <a:schemeClr val="bg1"/>
                </a:solidFill>
                <a:latin typeface="メイリオ" panose="020B0604030504040204" pitchFamily="50" charset="-128"/>
                <a:ea typeface="メイリオ" panose="020B0604030504040204" pitchFamily="50" charset="-128"/>
              </a:rPr>
              <a:t>企画広報課</a:t>
            </a:r>
          </a:p>
        </p:txBody>
      </p:sp>
      <p:sp>
        <p:nvSpPr>
          <p:cNvPr id="6" name="正方形/長方形 5"/>
          <p:cNvSpPr/>
          <p:nvPr/>
        </p:nvSpPr>
        <p:spPr>
          <a:xfrm>
            <a:off x="200631" y="766947"/>
            <a:ext cx="6244633" cy="584775"/>
          </a:xfrm>
          <a:prstGeom prst="rect">
            <a:avLst/>
          </a:prstGeom>
          <a:noFill/>
        </p:spPr>
        <p:txBody>
          <a:bodyPr wrap="square">
            <a:spAutoFit/>
          </a:bodyPr>
          <a:lstStyle/>
          <a:p>
            <a:pPr marL="179388">
              <a:defRPr/>
            </a:pPr>
            <a:r>
              <a:rPr lang="ja-JP" altLang="en-US" sz="1600" dirty="0">
                <a:latin typeface="メイリオ" panose="020B0604030504040204" pitchFamily="50" charset="-128"/>
                <a:ea typeface="メイリオ" panose="020B0604030504040204" pitchFamily="50" charset="-128"/>
              </a:rPr>
              <a:t>大学の事務に関し、総括・連絡調整を行っています。教授会等の会議の運営、役員秘書業務などの仕事を担当しています。</a:t>
            </a:r>
          </a:p>
        </p:txBody>
      </p:sp>
      <p:sp>
        <p:nvSpPr>
          <p:cNvPr id="27655" name="正方形/長方形 7"/>
          <p:cNvSpPr>
            <a:spLocks noChangeArrowheads="1"/>
          </p:cNvSpPr>
          <p:nvPr/>
        </p:nvSpPr>
        <p:spPr bwMode="auto">
          <a:xfrm>
            <a:off x="200123" y="2893251"/>
            <a:ext cx="6285383" cy="830997"/>
          </a:xfrm>
          <a:prstGeom prst="rect">
            <a:avLst/>
          </a:prstGeom>
          <a:noFill/>
          <a:ln>
            <a:noFill/>
          </a:ln>
        </p:spPr>
        <p:txBody>
          <a:bodyPr wrap="square">
            <a:spAutoFit/>
          </a:bodyPr>
          <a:lstStyle>
            <a:lvl1pPr marL="179388">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defRPr/>
            </a:pPr>
            <a:r>
              <a:rPr lang="ja-JP" altLang="en-US" sz="1600" dirty="0">
                <a:solidFill>
                  <a:schemeClr val="tx1"/>
                </a:solidFill>
                <a:latin typeface="メイリオ" panose="020B0604030504040204" pitchFamily="50" charset="-128"/>
                <a:ea typeface="メイリオ" panose="020B0604030504040204" pitchFamily="50" charset="-128"/>
              </a:rPr>
              <a:t>学科、専攻の設置など大学の将来構想の事務、６年間の大学の目標・計画を策定する中期目標・中期計画、大学の評価、大学の広報を担当しています。</a:t>
            </a:r>
          </a:p>
        </p:txBody>
      </p:sp>
      <p:sp>
        <p:nvSpPr>
          <p:cNvPr id="8" name="正方形/長方形 7"/>
          <p:cNvSpPr/>
          <p:nvPr/>
        </p:nvSpPr>
        <p:spPr>
          <a:xfrm>
            <a:off x="233404" y="4581128"/>
            <a:ext cx="1902156" cy="360362"/>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dirty="0">
                <a:solidFill>
                  <a:schemeClr val="bg1"/>
                </a:solidFill>
                <a:latin typeface="メイリオ" panose="020B0604030504040204" pitchFamily="50" charset="-128"/>
                <a:ea typeface="メイリオ" panose="020B0604030504040204" pitchFamily="50" charset="-128"/>
              </a:rPr>
              <a:t>人事課</a:t>
            </a:r>
          </a:p>
        </p:txBody>
      </p:sp>
      <p:sp>
        <p:nvSpPr>
          <p:cNvPr id="10" name="正方形/長方形 9"/>
          <p:cNvSpPr/>
          <p:nvPr/>
        </p:nvSpPr>
        <p:spPr>
          <a:xfrm>
            <a:off x="221292" y="5144189"/>
            <a:ext cx="6244632" cy="584775"/>
          </a:xfrm>
          <a:prstGeom prst="rect">
            <a:avLst/>
          </a:prstGeom>
          <a:noFill/>
        </p:spPr>
        <p:txBody>
          <a:bodyPr wrap="square">
            <a:spAutoFit/>
          </a:bodyPr>
          <a:lstStyle/>
          <a:p>
            <a:pPr>
              <a:spcBef>
                <a:spcPct val="0"/>
              </a:spcBef>
            </a:pPr>
            <a:r>
              <a:rPr lang="ja-JP" altLang="en-US" sz="1600" dirty="0">
                <a:latin typeface="メイリオ" panose="020B0604030504040204" pitchFamily="50" charset="-128"/>
                <a:ea typeface="メイリオ" panose="020B0604030504040204" pitchFamily="50" charset="-128"/>
              </a:rPr>
              <a:t>教職員の採用や人事異動、給料、ボーナス、研修、福利厚生、共済（健康保険や年金）などの仕事を担当しています。</a:t>
            </a:r>
          </a:p>
        </p:txBody>
      </p:sp>
      <p:sp>
        <p:nvSpPr>
          <p:cNvPr id="4" name="正方形/長方形 3">
            <a:extLst>
              <a:ext uri="{FF2B5EF4-FFF2-40B4-BE49-F238E27FC236}">
                <a16:creationId xmlns:a16="http://schemas.microsoft.com/office/drawing/2014/main" id="{97462FC5-7873-4C54-ABDF-7E5319D570B5}"/>
              </a:ext>
            </a:extLst>
          </p:cNvPr>
          <p:cNvSpPr/>
          <p:nvPr/>
        </p:nvSpPr>
        <p:spPr>
          <a:xfrm>
            <a:off x="7608167" y="404664"/>
            <a:ext cx="4068454" cy="129614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defRPr/>
            </a:pPr>
            <a:r>
              <a:rPr lang="ja-JP" altLang="en-US" sz="1600" dirty="0">
                <a:solidFill>
                  <a:schemeClr val="bg1"/>
                </a:solidFill>
                <a:latin typeface="メイリオ" panose="020B0604030504040204" pitchFamily="50" charset="-128"/>
                <a:ea typeface="メイリオ" panose="020B0604030504040204" pitchFamily="50" charset="-128"/>
              </a:rPr>
              <a:t>大学の総合窓口です。学外との連絡もここで行います。</a:t>
            </a:r>
          </a:p>
        </p:txBody>
      </p:sp>
      <p:sp>
        <p:nvSpPr>
          <p:cNvPr id="17" name="正方形/長方形 16">
            <a:extLst>
              <a:ext uri="{FF2B5EF4-FFF2-40B4-BE49-F238E27FC236}">
                <a16:creationId xmlns:a16="http://schemas.microsoft.com/office/drawing/2014/main" id="{C9098A3D-8848-4642-8ADF-4D71DAEA7E1A}"/>
              </a:ext>
            </a:extLst>
          </p:cNvPr>
          <p:cNvSpPr/>
          <p:nvPr/>
        </p:nvSpPr>
        <p:spPr>
          <a:xfrm>
            <a:off x="7608167" y="4787060"/>
            <a:ext cx="4068454" cy="129903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ja-JP" altLang="en-US" sz="1600" dirty="0">
                <a:solidFill>
                  <a:schemeClr val="bg1"/>
                </a:solidFill>
                <a:latin typeface="メイリオ" panose="020B0604030504040204" pitchFamily="50" charset="-128"/>
                <a:ea typeface="メイリオ" panose="020B0604030504040204" pitchFamily="50" charset="-128"/>
              </a:rPr>
              <a:t>大学を支える職員が、働き甲斐を感じて生き生きと仕事をできるように、勤務環境を整える仕事をしています。</a:t>
            </a:r>
          </a:p>
        </p:txBody>
      </p:sp>
      <p:sp>
        <p:nvSpPr>
          <p:cNvPr id="18" name="二等辺三角形 17">
            <a:extLst>
              <a:ext uri="{FF2B5EF4-FFF2-40B4-BE49-F238E27FC236}">
                <a16:creationId xmlns:a16="http://schemas.microsoft.com/office/drawing/2014/main" id="{FC067FBC-7706-43B0-97A2-CC088E84F011}"/>
              </a:ext>
            </a:extLst>
          </p:cNvPr>
          <p:cNvSpPr/>
          <p:nvPr/>
        </p:nvSpPr>
        <p:spPr>
          <a:xfrm rot="5400000">
            <a:off x="6780387" y="5264199"/>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22" name="グラフィックス 21" descr="会議">
            <a:extLst>
              <a:ext uri="{FF2B5EF4-FFF2-40B4-BE49-F238E27FC236}">
                <a16:creationId xmlns:a16="http://schemas.microsoft.com/office/drawing/2014/main" id="{F8673258-2CA9-4EC0-8A39-1400023299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292" y="278101"/>
            <a:ext cx="330682" cy="330682"/>
          </a:xfrm>
          <a:prstGeom prst="rect">
            <a:avLst/>
          </a:prstGeom>
        </p:spPr>
      </p:pic>
      <p:pic>
        <p:nvPicPr>
          <p:cNvPr id="23" name="グラフィックス 22" descr="男性の集団">
            <a:extLst>
              <a:ext uri="{FF2B5EF4-FFF2-40B4-BE49-F238E27FC236}">
                <a16:creationId xmlns:a16="http://schemas.microsoft.com/office/drawing/2014/main" id="{0BB5E6F9-026A-41BF-8C0E-B4E71A9141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3404" y="4596163"/>
            <a:ext cx="333383" cy="333383"/>
          </a:xfrm>
          <a:prstGeom prst="rect">
            <a:avLst/>
          </a:prstGeom>
        </p:spPr>
      </p:pic>
      <p:pic>
        <p:nvPicPr>
          <p:cNvPr id="24" name="グラフィックス 23" descr="教室">
            <a:extLst>
              <a:ext uri="{FF2B5EF4-FFF2-40B4-BE49-F238E27FC236}">
                <a16:creationId xmlns:a16="http://schemas.microsoft.com/office/drawing/2014/main" id="{CA7FC923-ED60-4E83-9B37-6F72D38F7E7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6028" y="2434689"/>
            <a:ext cx="333383" cy="333383"/>
          </a:xfrm>
          <a:prstGeom prst="rect">
            <a:avLst/>
          </a:prstGeom>
        </p:spPr>
      </p:pic>
      <p:sp>
        <p:nvSpPr>
          <p:cNvPr id="26" name="二等辺三角形 25">
            <a:extLst>
              <a:ext uri="{FF2B5EF4-FFF2-40B4-BE49-F238E27FC236}">
                <a16:creationId xmlns:a16="http://schemas.microsoft.com/office/drawing/2014/main" id="{A59F10A6-138E-408C-8D7D-DB794D2CE926}"/>
              </a:ext>
            </a:extLst>
          </p:cNvPr>
          <p:cNvSpPr/>
          <p:nvPr/>
        </p:nvSpPr>
        <p:spPr>
          <a:xfrm rot="5400000">
            <a:off x="6760012" y="954332"/>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2350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98AAA330-8548-466A-A3D8-270FEA2CE39C}"/>
              </a:ext>
            </a:extLst>
          </p:cNvPr>
          <p:cNvSpPr/>
          <p:nvPr/>
        </p:nvSpPr>
        <p:spPr>
          <a:xfrm>
            <a:off x="188546" y="2417879"/>
            <a:ext cx="11705930" cy="166808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3C51CD4D-A402-49AA-BE86-EA8DE89A2590}"/>
              </a:ext>
            </a:extLst>
          </p:cNvPr>
          <p:cNvSpPr/>
          <p:nvPr/>
        </p:nvSpPr>
        <p:spPr>
          <a:xfrm>
            <a:off x="7608168" y="2601381"/>
            <a:ext cx="4068453" cy="129903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600" dirty="0">
                <a:solidFill>
                  <a:schemeClr val="bg1"/>
                </a:solidFill>
                <a:latin typeface="メイリオ" panose="020B0604030504040204" pitchFamily="50" charset="-128"/>
                <a:ea typeface="メイリオ" panose="020B0604030504040204" pitchFamily="50" charset="-128"/>
              </a:rPr>
              <a:t>会計事務を適正・円滑に執行するため、若い人のアイデアを積極的に取り入れて、仕事をしています。</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21" name="二等辺三角形 20">
            <a:extLst>
              <a:ext uri="{FF2B5EF4-FFF2-40B4-BE49-F238E27FC236}">
                <a16:creationId xmlns:a16="http://schemas.microsoft.com/office/drawing/2014/main" id="{B5A3A31E-C34C-4BA8-8E05-A5ECE2345575}"/>
              </a:ext>
            </a:extLst>
          </p:cNvPr>
          <p:cNvSpPr/>
          <p:nvPr/>
        </p:nvSpPr>
        <p:spPr>
          <a:xfrm rot="5400000">
            <a:off x="6794809" y="3142886"/>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0049C02D-E8FA-4572-9929-519A89B3747A}"/>
              </a:ext>
            </a:extLst>
          </p:cNvPr>
          <p:cNvSpPr/>
          <p:nvPr/>
        </p:nvSpPr>
        <p:spPr>
          <a:xfrm>
            <a:off x="221292" y="4581128"/>
            <a:ext cx="11737304" cy="166808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B1AE718-EC81-4343-B819-22614C98FF9D}"/>
              </a:ext>
            </a:extLst>
          </p:cNvPr>
          <p:cNvSpPr/>
          <p:nvPr/>
        </p:nvSpPr>
        <p:spPr>
          <a:xfrm>
            <a:off x="191344" y="260649"/>
            <a:ext cx="11737304" cy="160339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1344" y="260648"/>
            <a:ext cx="1944216" cy="360363"/>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dirty="0">
                <a:solidFill>
                  <a:schemeClr val="bg1"/>
                </a:solidFill>
                <a:latin typeface="メイリオ" panose="020B0604030504040204" pitchFamily="50" charset="-128"/>
                <a:ea typeface="メイリオ" panose="020B0604030504040204" pitchFamily="50" charset="-128"/>
              </a:rPr>
              <a:t>財務課</a:t>
            </a:r>
          </a:p>
        </p:txBody>
      </p:sp>
      <p:sp>
        <p:nvSpPr>
          <p:cNvPr id="9" name="正方形/長方形 8"/>
          <p:cNvSpPr/>
          <p:nvPr/>
        </p:nvSpPr>
        <p:spPr>
          <a:xfrm>
            <a:off x="188546" y="2426920"/>
            <a:ext cx="1947014" cy="358775"/>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dirty="0">
                <a:solidFill>
                  <a:schemeClr val="bg1"/>
                </a:solidFill>
                <a:latin typeface="メイリオ" panose="020B0604030504040204" pitchFamily="50" charset="-128"/>
                <a:ea typeface="メイリオ" panose="020B0604030504040204" pitchFamily="50" charset="-128"/>
              </a:rPr>
              <a:t>経理課</a:t>
            </a:r>
          </a:p>
        </p:txBody>
      </p:sp>
      <p:sp>
        <p:nvSpPr>
          <p:cNvPr id="6" name="正方形/長方形 5"/>
          <p:cNvSpPr/>
          <p:nvPr/>
        </p:nvSpPr>
        <p:spPr>
          <a:xfrm>
            <a:off x="200630" y="643836"/>
            <a:ext cx="6244633" cy="830997"/>
          </a:xfrm>
          <a:prstGeom prst="rect">
            <a:avLst/>
          </a:prstGeom>
          <a:noFill/>
        </p:spPr>
        <p:txBody>
          <a:bodyPr wrap="square">
            <a:spAutoFit/>
          </a:bodyPr>
          <a:lstStyle/>
          <a:p>
            <a:pPr marL="179388">
              <a:defRPr/>
            </a:pPr>
            <a:r>
              <a:rPr lang="ja-JP" altLang="en-US" sz="1600" dirty="0">
                <a:latin typeface="メイリオ" panose="020B0604030504040204" pitchFamily="50" charset="-128"/>
                <a:ea typeface="メイリオ" panose="020B0604030504040204" pitchFamily="50" charset="-128"/>
              </a:rPr>
              <a:t>大学の財政面に関する業務を担当していて、文部科学省への概算要求、学内への予算配分・管理、資金管理・運用、決算報告、資産管理、出納などの仕事を担当しています。</a:t>
            </a:r>
          </a:p>
        </p:txBody>
      </p:sp>
      <p:sp>
        <p:nvSpPr>
          <p:cNvPr id="27655" name="正方形/長方形 7"/>
          <p:cNvSpPr>
            <a:spLocks noChangeArrowheads="1"/>
          </p:cNvSpPr>
          <p:nvPr/>
        </p:nvSpPr>
        <p:spPr bwMode="auto">
          <a:xfrm>
            <a:off x="200123" y="2998870"/>
            <a:ext cx="6285383" cy="584775"/>
          </a:xfrm>
          <a:prstGeom prst="rect">
            <a:avLst/>
          </a:prstGeom>
          <a:noFill/>
          <a:ln>
            <a:noFill/>
          </a:ln>
        </p:spPr>
        <p:txBody>
          <a:bodyPr wrap="square">
            <a:spAutoFit/>
          </a:bodyPr>
          <a:lstStyle>
            <a:lvl1pPr marL="179388">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just">
              <a:buNone/>
              <a:defRPr/>
            </a:pPr>
            <a:r>
              <a:rPr lang="ja-JP" altLang="en-US" sz="1600" dirty="0">
                <a:solidFill>
                  <a:schemeClr val="tx1"/>
                </a:solidFill>
                <a:latin typeface="メイリオ" panose="020B0604030504040204" pitchFamily="50" charset="-128"/>
                <a:ea typeface="メイリオ" panose="020B0604030504040204" pitchFamily="50" charset="-128"/>
              </a:rPr>
              <a:t>教職員の旅費等の計算、物品の購入契約や構内清掃などの請負契約など様々な会計事務の仕事を担当しています。</a:t>
            </a:r>
          </a:p>
        </p:txBody>
      </p:sp>
      <p:sp>
        <p:nvSpPr>
          <p:cNvPr id="8" name="正方形/長方形 7"/>
          <p:cNvSpPr/>
          <p:nvPr/>
        </p:nvSpPr>
        <p:spPr>
          <a:xfrm>
            <a:off x="233404" y="4581128"/>
            <a:ext cx="1902156" cy="360362"/>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dirty="0">
                <a:solidFill>
                  <a:schemeClr val="bg1"/>
                </a:solidFill>
                <a:latin typeface="メイリオ" panose="020B0604030504040204" pitchFamily="50" charset="-128"/>
                <a:ea typeface="メイリオ" panose="020B0604030504040204" pitchFamily="50" charset="-128"/>
              </a:rPr>
              <a:t>施設企画課</a:t>
            </a:r>
          </a:p>
        </p:txBody>
      </p:sp>
      <p:sp>
        <p:nvSpPr>
          <p:cNvPr id="10" name="正方形/長方形 9"/>
          <p:cNvSpPr/>
          <p:nvPr/>
        </p:nvSpPr>
        <p:spPr>
          <a:xfrm>
            <a:off x="221292" y="4897968"/>
            <a:ext cx="6244632" cy="1077218"/>
          </a:xfrm>
          <a:prstGeom prst="rect">
            <a:avLst/>
          </a:prstGeom>
          <a:noFill/>
        </p:spPr>
        <p:txBody>
          <a:bodyPr wrap="square">
            <a:spAutoFit/>
          </a:bodyPr>
          <a:lstStyle/>
          <a:p>
            <a:pPr algn="just">
              <a:spcBef>
                <a:spcPct val="0"/>
              </a:spcBef>
            </a:pPr>
            <a:r>
              <a:rPr lang="ja-JP" altLang="en-US" sz="1600" dirty="0">
                <a:latin typeface="メイリオ" panose="020B0604030504040204" pitchFamily="50" charset="-128"/>
                <a:ea typeface="メイリオ" panose="020B0604030504040204" pitchFamily="50" charset="-128"/>
              </a:rPr>
              <a:t>どんな建物や整備が必要かという調査を行い、長期的視野に立ったキャンパスマスタープランを作ります。</a:t>
            </a:r>
            <a:endParaRPr lang="en-US" altLang="ja-JP" sz="1600" dirty="0">
              <a:latin typeface="メイリオ" panose="020B0604030504040204" pitchFamily="50" charset="-128"/>
              <a:ea typeface="メイリオ" panose="020B0604030504040204" pitchFamily="50" charset="-128"/>
            </a:endParaRPr>
          </a:p>
          <a:p>
            <a:pPr algn="just">
              <a:spcBef>
                <a:spcPct val="0"/>
              </a:spcBef>
            </a:pPr>
            <a:r>
              <a:rPr lang="ja-JP" altLang="en-US" sz="1600" dirty="0">
                <a:latin typeface="メイリオ" panose="020B0604030504040204" pitchFamily="50" charset="-128"/>
                <a:ea typeface="メイリオ" panose="020B0604030504040204" pitchFamily="50" charset="-128"/>
              </a:rPr>
              <a:t>それを基に文科省へ概算要求を行い、設計・積算・入札・契約・施工へと進めて行きます。</a:t>
            </a:r>
            <a:endParaRPr lang="en-US" altLang="ja-JP" sz="16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97462FC5-7873-4C54-ABDF-7E5319D570B5}"/>
              </a:ext>
            </a:extLst>
          </p:cNvPr>
          <p:cNvSpPr/>
          <p:nvPr/>
        </p:nvSpPr>
        <p:spPr>
          <a:xfrm>
            <a:off x="7608167" y="404664"/>
            <a:ext cx="4068454" cy="1296143"/>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defRPr/>
            </a:pPr>
            <a:r>
              <a:rPr lang="ja-JP" altLang="en-US" sz="1600" dirty="0">
                <a:solidFill>
                  <a:schemeClr val="bg1"/>
                </a:solidFill>
                <a:latin typeface="メイリオ" panose="020B0604030504040204" pitchFamily="50" charset="-128"/>
                <a:ea typeface="メイリオ" panose="020B0604030504040204" pitchFamily="50" charset="-128"/>
              </a:rPr>
              <a:t>大学の財政を担い、財務諸表の公表などで社会への説明責任を果たしています。</a:t>
            </a:r>
          </a:p>
        </p:txBody>
      </p:sp>
      <p:sp>
        <p:nvSpPr>
          <p:cNvPr id="15" name="二等辺三角形 14">
            <a:extLst>
              <a:ext uri="{FF2B5EF4-FFF2-40B4-BE49-F238E27FC236}">
                <a16:creationId xmlns:a16="http://schemas.microsoft.com/office/drawing/2014/main" id="{CF140D91-AA5C-439A-8300-5CF2F16C8D68}"/>
              </a:ext>
            </a:extLst>
          </p:cNvPr>
          <p:cNvSpPr/>
          <p:nvPr/>
        </p:nvSpPr>
        <p:spPr>
          <a:xfrm rot="5400000">
            <a:off x="6774687" y="951323"/>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C9098A3D-8848-4642-8ADF-4D71DAEA7E1A}"/>
              </a:ext>
            </a:extLst>
          </p:cNvPr>
          <p:cNvSpPr/>
          <p:nvPr/>
        </p:nvSpPr>
        <p:spPr>
          <a:xfrm>
            <a:off x="7608167" y="4787060"/>
            <a:ext cx="4068454" cy="129903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ja-JP" altLang="en-US" sz="1600" dirty="0">
                <a:solidFill>
                  <a:schemeClr val="bg1"/>
                </a:solidFill>
                <a:latin typeface="メイリオ" panose="020B0604030504040204" pitchFamily="50" charset="-128"/>
                <a:ea typeface="メイリオ" panose="020B0604030504040204" pitchFamily="50" charset="-128"/>
              </a:rPr>
              <a:t>学内インフラの維持管理・耐震対策・省エネ対策にも取り組んでいるのが施設企画課の仕事です。</a:t>
            </a:r>
          </a:p>
        </p:txBody>
      </p:sp>
      <p:sp>
        <p:nvSpPr>
          <p:cNvPr id="18" name="二等辺三角形 17">
            <a:extLst>
              <a:ext uri="{FF2B5EF4-FFF2-40B4-BE49-F238E27FC236}">
                <a16:creationId xmlns:a16="http://schemas.microsoft.com/office/drawing/2014/main" id="{FC067FBC-7706-43B0-97A2-CC088E84F011}"/>
              </a:ext>
            </a:extLst>
          </p:cNvPr>
          <p:cNvSpPr/>
          <p:nvPr/>
        </p:nvSpPr>
        <p:spPr>
          <a:xfrm rot="5400000">
            <a:off x="6780387" y="5264199"/>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22" name="グラフィックス 21" descr="硬貨">
            <a:extLst>
              <a:ext uri="{FF2B5EF4-FFF2-40B4-BE49-F238E27FC236}">
                <a16:creationId xmlns:a16="http://schemas.microsoft.com/office/drawing/2014/main" id="{441D7D17-17E3-43E0-9DBA-BB6BD603A9D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719" y="269632"/>
            <a:ext cx="330682" cy="330682"/>
          </a:xfrm>
          <a:prstGeom prst="rect">
            <a:avLst/>
          </a:prstGeom>
        </p:spPr>
      </p:pic>
      <p:pic>
        <p:nvPicPr>
          <p:cNvPr id="23" name="グラフィックス 22" descr="ショッピング カート">
            <a:extLst>
              <a:ext uri="{FF2B5EF4-FFF2-40B4-BE49-F238E27FC236}">
                <a16:creationId xmlns:a16="http://schemas.microsoft.com/office/drawing/2014/main" id="{1740EE6A-6648-4859-B835-D573971D846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719" y="2445030"/>
            <a:ext cx="330682" cy="330682"/>
          </a:xfrm>
          <a:prstGeom prst="rect">
            <a:avLst/>
          </a:prstGeom>
        </p:spPr>
      </p:pic>
      <p:pic>
        <p:nvPicPr>
          <p:cNvPr id="24" name="グラフィックス 23" descr="校舎">
            <a:extLst>
              <a:ext uri="{FF2B5EF4-FFF2-40B4-BE49-F238E27FC236}">
                <a16:creationId xmlns:a16="http://schemas.microsoft.com/office/drawing/2014/main" id="{7C32CE4D-688E-4811-B063-0A5AD3B5BA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6055" y="4588703"/>
            <a:ext cx="333383" cy="333383"/>
          </a:xfrm>
          <a:prstGeom prst="rect">
            <a:avLst/>
          </a:prstGeom>
        </p:spPr>
      </p:pic>
    </p:spTree>
    <p:extLst>
      <p:ext uri="{BB962C8B-B14F-4D97-AF65-F5344CB8AC3E}">
        <p14:creationId xmlns:p14="http://schemas.microsoft.com/office/powerpoint/2010/main" val="3927583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98AAA330-8548-466A-A3D8-270FEA2CE39C}"/>
              </a:ext>
            </a:extLst>
          </p:cNvPr>
          <p:cNvSpPr/>
          <p:nvPr/>
        </p:nvSpPr>
        <p:spPr>
          <a:xfrm>
            <a:off x="188546" y="2417879"/>
            <a:ext cx="11705930" cy="166808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3C51CD4D-A402-49AA-BE86-EA8DE89A2590}"/>
              </a:ext>
            </a:extLst>
          </p:cNvPr>
          <p:cNvSpPr/>
          <p:nvPr/>
        </p:nvSpPr>
        <p:spPr>
          <a:xfrm>
            <a:off x="7608168" y="2601381"/>
            <a:ext cx="4068453" cy="129903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ja-JP" altLang="en-US" sz="1600" dirty="0">
                <a:solidFill>
                  <a:schemeClr val="bg1"/>
                </a:solidFill>
                <a:latin typeface="メイリオ" panose="020B0604030504040204" pitchFamily="50" charset="-128"/>
                <a:ea typeface="メイリオ" panose="020B0604030504040204" pitchFamily="50" charset="-128"/>
              </a:rPr>
              <a:t>安全で安心な労働環境及びキャンパス構築を目指しています。</a:t>
            </a:r>
            <a:endParaRPr lang="en-US" altLang="ja-JP" sz="1600" dirty="0">
              <a:solidFill>
                <a:schemeClr val="bg1"/>
              </a:solidFill>
              <a:latin typeface="メイリオ" panose="020B0604030504040204" pitchFamily="50" charset="-128"/>
              <a:ea typeface="メイリオ" panose="020B0604030504040204" pitchFamily="50" charset="-128"/>
            </a:endParaRPr>
          </a:p>
          <a:p>
            <a:pPr algn="just">
              <a:defRPr/>
            </a:pPr>
            <a:r>
              <a:rPr lang="ja-JP" altLang="en-US" sz="1600" dirty="0">
                <a:solidFill>
                  <a:schemeClr val="bg1"/>
                </a:solidFill>
                <a:latin typeface="メイリオ" panose="020B0604030504040204" pitchFamily="50" charset="-128"/>
                <a:ea typeface="メイリオ" panose="020B0604030504040204" pitchFamily="50" charset="-128"/>
              </a:rPr>
              <a:t>巨大地震に備え、防災対策の企画立案及び指導を行っています。</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21" name="二等辺三角形 20">
            <a:extLst>
              <a:ext uri="{FF2B5EF4-FFF2-40B4-BE49-F238E27FC236}">
                <a16:creationId xmlns:a16="http://schemas.microsoft.com/office/drawing/2014/main" id="{B5A3A31E-C34C-4BA8-8E05-A5ECE2345575}"/>
              </a:ext>
            </a:extLst>
          </p:cNvPr>
          <p:cNvSpPr/>
          <p:nvPr/>
        </p:nvSpPr>
        <p:spPr>
          <a:xfrm rot="5400000">
            <a:off x="6794809" y="3142886"/>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0049C02D-E8FA-4572-9929-519A89B3747A}"/>
              </a:ext>
            </a:extLst>
          </p:cNvPr>
          <p:cNvSpPr/>
          <p:nvPr/>
        </p:nvSpPr>
        <p:spPr>
          <a:xfrm>
            <a:off x="221292" y="4581128"/>
            <a:ext cx="11737304" cy="166808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B1AE718-EC81-4343-B819-22614C98FF9D}"/>
              </a:ext>
            </a:extLst>
          </p:cNvPr>
          <p:cNvSpPr/>
          <p:nvPr/>
        </p:nvSpPr>
        <p:spPr>
          <a:xfrm>
            <a:off x="191344" y="260649"/>
            <a:ext cx="11737304" cy="160339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1344" y="260648"/>
            <a:ext cx="2016224" cy="360363"/>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dirty="0">
                <a:solidFill>
                  <a:schemeClr val="bg1"/>
                </a:solidFill>
                <a:latin typeface="メイリオ" panose="020B0604030504040204" pitchFamily="50" charset="-128"/>
                <a:ea typeface="メイリオ" panose="020B0604030504040204" pitchFamily="50" charset="-128"/>
              </a:rPr>
              <a:t>監査室</a:t>
            </a:r>
          </a:p>
        </p:txBody>
      </p:sp>
      <p:sp>
        <p:nvSpPr>
          <p:cNvPr id="9" name="正方形/長方形 8"/>
          <p:cNvSpPr/>
          <p:nvPr/>
        </p:nvSpPr>
        <p:spPr>
          <a:xfrm>
            <a:off x="188546" y="2426920"/>
            <a:ext cx="2019022" cy="358775"/>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t"/>
          <a:lstStyle/>
          <a:p>
            <a:pPr algn="ctr">
              <a:defRPr/>
            </a:pPr>
            <a:r>
              <a:rPr lang="ja-JP" altLang="en-US" dirty="0">
                <a:solidFill>
                  <a:schemeClr val="bg1"/>
                </a:solidFill>
                <a:latin typeface="メイリオ" panose="020B0604030504040204" pitchFamily="50" charset="-128"/>
                <a:ea typeface="メイリオ" panose="020B0604030504040204" pitchFamily="50" charset="-128"/>
              </a:rPr>
              <a:t>安全管理室</a:t>
            </a:r>
          </a:p>
        </p:txBody>
      </p:sp>
      <p:sp>
        <p:nvSpPr>
          <p:cNvPr id="6" name="正方形/長方形 5"/>
          <p:cNvSpPr/>
          <p:nvPr/>
        </p:nvSpPr>
        <p:spPr>
          <a:xfrm>
            <a:off x="200630" y="817888"/>
            <a:ext cx="6244633" cy="584775"/>
          </a:xfrm>
          <a:prstGeom prst="rect">
            <a:avLst/>
          </a:prstGeom>
          <a:noFill/>
        </p:spPr>
        <p:txBody>
          <a:bodyPr wrap="square">
            <a:spAutoFit/>
          </a:bodyPr>
          <a:lstStyle/>
          <a:p>
            <a:pPr>
              <a:defRPr/>
            </a:pPr>
            <a:r>
              <a:rPr lang="ja-JP" altLang="en-US" sz="1600" dirty="0">
                <a:latin typeface="メイリオ" panose="020B0604030504040204" pitchFamily="50" charset="-128"/>
                <a:ea typeface="メイリオ" panose="020B0604030504040204" pitchFamily="50" charset="-128"/>
              </a:rPr>
              <a:t>他の部局から独立した学長直轄の組織で、本学の業務及び会計の監査を行っています。</a:t>
            </a:r>
          </a:p>
        </p:txBody>
      </p:sp>
      <p:sp>
        <p:nvSpPr>
          <p:cNvPr id="27655" name="正方形/長方形 7"/>
          <p:cNvSpPr>
            <a:spLocks noChangeArrowheads="1"/>
          </p:cNvSpPr>
          <p:nvPr/>
        </p:nvSpPr>
        <p:spPr bwMode="auto">
          <a:xfrm>
            <a:off x="200123" y="2998870"/>
            <a:ext cx="6285383" cy="584775"/>
          </a:xfrm>
          <a:prstGeom prst="rect">
            <a:avLst/>
          </a:prstGeom>
          <a:noFill/>
          <a:ln>
            <a:noFill/>
          </a:ln>
        </p:spPr>
        <p:txBody>
          <a:bodyPr wrap="square">
            <a:spAutoFit/>
          </a:bodyPr>
          <a:lstStyle>
            <a:lvl1pPr marL="179388">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buNone/>
              <a:defRPr/>
            </a:pPr>
            <a:r>
              <a:rPr lang="ja-JP" altLang="ja-JP" sz="1600" dirty="0">
                <a:solidFill>
                  <a:schemeClr val="tx1"/>
                </a:solidFill>
                <a:latin typeface="メイリオ" panose="020B0604030504040204" pitchFamily="50" charset="-128"/>
                <a:ea typeface="メイリオ" panose="020B0604030504040204" pitchFamily="50" charset="-128"/>
              </a:rPr>
              <a:t>安全管理</a:t>
            </a:r>
            <a:r>
              <a:rPr lang="ja-JP" altLang="en-US" sz="1600" dirty="0">
                <a:solidFill>
                  <a:schemeClr val="tx1"/>
                </a:solidFill>
                <a:latin typeface="メイリオ" panose="020B0604030504040204" pitchFamily="50" charset="-128"/>
                <a:ea typeface="メイリオ" panose="020B0604030504040204" pitchFamily="50" charset="-128"/>
              </a:rPr>
              <a:t>、</a:t>
            </a:r>
            <a:r>
              <a:rPr lang="ja-JP" altLang="ja-JP" sz="1600" dirty="0">
                <a:solidFill>
                  <a:schemeClr val="tx1"/>
                </a:solidFill>
                <a:latin typeface="メイリオ" panose="020B0604030504040204" pitchFamily="50" charset="-128"/>
                <a:ea typeface="メイリオ" panose="020B0604030504040204" pitchFamily="50" charset="-128"/>
              </a:rPr>
              <a:t>衛生管理</a:t>
            </a:r>
            <a:r>
              <a:rPr lang="ja-JP" altLang="en-US" sz="1600" dirty="0">
                <a:solidFill>
                  <a:schemeClr val="tx1"/>
                </a:solidFill>
                <a:latin typeface="メイリオ" panose="020B0604030504040204" pitchFamily="50" charset="-128"/>
                <a:ea typeface="メイリオ" panose="020B0604030504040204" pitchFamily="50" charset="-128"/>
              </a:rPr>
              <a:t>、</a:t>
            </a:r>
            <a:r>
              <a:rPr lang="ja-JP" altLang="ja-JP" sz="1600" dirty="0">
                <a:solidFill>
                  <a:schemeClr val="tx1"/>
                </a:solidFill>
                <a:latin typeface="メイリオ" panose="020B0604030504040204" pitchFamily="50" charset="-128"/>
                <a:ea typeface="メイリオ" panose="020B0604030504040204" pitchFamily="50" charset="-128"/>
              </a:rPr>
              <a:t>環境対策</a:t>
            </a:r>
            <a:r>
              <a:rPr lang="ja-JP" altLang="en-US" sz="1600" dirty="0">
                <a:solidFill>
                  <a:schemeClr val="tx1"/>
                </a:solidFill>
                <a:latin typeface="メイリオ" panose="020B0604030504040204" pitchFamily="50" charset="-128"/>
                <a:ea typeface="メイリオ" panose="020B0604030504040204" pitchFamily="50" charset="-128"/>
              </a:rPr>
              <a:t>及び</a:t>
            </a:r>
            <a:r>
              <a:rPr lang="ja-JP" altLang="ja-JP" sz="1600" dirty="0">
                <a:solidFill>
                  <a:schemeClr val="tx1"/>
                </a:solidFill>
                <a:latin typeface="メイリオ" panose="020B0604030504040204" pitchFamily="50" charset="-128"/>
                <a:ea typeface="メイリオ" panose="020B0604030504040204" pitchFamily="50" charset="-128"/>
              </a:rPr>
              <a:t>危機管理</a:t>
            </a:r>
            <a:r>
              <a:rPr lang="ja-JP" altLang="en-US" sz="1600" dirty="0">
                <a:solidFill>
                  <a:schemeClr val="tx1"/>
                </a:solidFill>
                <a:latin typeface="メイリオ" panose="020B0604030504040204" pitchFamily="50" charset="-128"/>
                <a:ea typeface="メイリオ" panose="020B0604030504040204" pitchFamily="50" charset="-128"/>
              </a:rPr>
              <a:t>に関する業務を行っています。</a:t>
            </a:r>
          </a:p>
        </p:txBody>
      </p:sp>
      <p:sp>
        <p:nvSpPr>
          <p:cNvPr id="8" name="正方形/長方形 7"/>
          <p:cNvSpPr/>
          <p:nvPr/>
        </p:nvSpPr>
        <p:spPr>
          <a:xfrm>
            <a:off x="233404" y="4581128"/>
            <a:ext cx="1974164" cy="360362"/>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dirty="0">
                <a:solidFill>
                  <a:schemeClr val="bg1"/>
                </a:solidFill>
                <a:latin typeface="メイリオ" panose="020B0604030504040204" pitchFamily="50" charset="-128"/>
                <a:ea typeface="メイリオ" panose="020B0604030504040204" pitchFamily="50" charset="-128"/>
              </a:rPr>
              <a:t>卒業生連携室</a:t>
            </a:r>
          </a:p>
        </p:txBody>
      </p:sp>
      <p:sp>
        <p:nvSpPr>
          <p:cNvPr id="10" name="正方形/長方形 9"/>
          <p:cNvSpPr/>
          <p:nvPr/>
        </p:nvSpPr>
        <p:spPr>
          <a:xfrm>
            <a:off x="240874" y="5021078"/>
            <a:ext cx="6244632" cy="830997"/>
          </a:xfrm>
          <a:prstGeom prst="rect">
            <a:avLst/>
          </a:prstGeom>
          <a:noFill/>
        </p:spPr>
        <p:txBody>
          <a:bodyPr wrap="square">
            <a:spAutoFit/>
          </a:bodyPr>
          <a:lstStyle/>
          <a:p>
            <a:pPr>
              <a:defRPr/>
            </a:pPr>
            <a:r>
              <a:rPr lang="ja-JP" altLang="en-US" sz="1600" dirty="0">
                <a:latin typeface="メイリオ" panose="020B0604030504040204" pitchFamily="50" charset="-128"/>
                <a:ea typeface="メイリオ" panose="020B0604030504040204" pitchFamily="50" charset="-128"/>
              </a:rPr>
              <a:t>同窓会組織である一般社団法人名古屋工業会や学科同窓会、そして保護者会との連携により、卒業生と本学の交流を深める事業や卒業生名簿の管理等を行っています。</a:t>
            </a:r>
            <a:endParaRPr lang="en-US" altLang="ja-JP" sz="16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97462FC5-7873-4C54-ABDF-7E5319D570B5}"/>
              </a:ext>
            </a:extLst>
          </p:cNvPr>
          <p:cNvSpPr/>
          <p:nvPr/>
        </p:nvSpPr>
        <p:spPr>
          <a:xfrm>
            <a:off x="7608167" y="404664"/>
            <a:ext cx="4068454" cy="129614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600" dirty="0">
                <a:solidFill>
                  <a:schemeClr val="bg1"/>
                </a:solidFill>
                <a:latin typeface="メイリオ" panose="020B0604030504040204" pitchFamily="50" charset="-128"/>
                <a:ea typeface="メイリオ" panose="020B0604030504040204" pitchFamily="50" charset="-128"/>
              </a:rPr>
              <a:t>大学の業務において、①ルールが遵守されているか、②内部統制が有効に機能しているか、③ルールが実態と乖離していないか、等を確認しています。</a:t>
            </a:r>
          </a:p>
        </p:txBody>
      </p:sp>
      <p:sp>
        <p:nvSpPr>
          <p:cNvPr id="15" name="二等辺三角形 14">
            <a:extLst>
              <a:ext uri="{FF2B5EF4-FFF2-40B4-BE49-F238E27FC236}">
                <a16:creationId xmlns:a16="http://schemas.microsoft.com/office/drawing/2014/main" id="{CF140D91-AA5C-439A-8300-5CF2F16C8D68}"/>
              </a:ext>
            </a:extLst>
          </p:cNvPr>
          <p:cNvSpPr/>
          <p:nvPr/>
        </p:nvSpPr>
        <p:spPr>
          <a:xfrm rot="5400000">
            <a:off x="6774687" y="951323"/>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C9098A3D-8848-4642-8ADF-4D71DAEA7E1A}"/>
              </a:ext>
            </a:extLst>
          </p:cNvPr>
          <p:cNvSpPr/>
          <p:nvPr/>
        </p:nvSpPr>
        <p:spPr>
          <a:xfrm>
            <a:off x="7608167" y="4787060"/>
            <a:ext cx="4068454" cy="129903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600" dirty="0">
                <a:solidFill>
                  <a:schemeClr val="bg1"/>
                </a:solidFill>
                <a:latin typeface="メイリオ" panose="020B0604030504040204" pitchFamily="50" charset="-128"/>
                <a:ea typeface="メイリオ" panose="020B0604030504040204" pitchFamily="50" charset="-128"/>
              </a:rPr>
              <a:t>卒業生と本学との間でつながりを形成することにより、本学の活性化や発展を支えていく仕事です。</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18" name="二等辺三角形 17">
            <a:extLst>
              <a:ext uri="{FF2B5EF4-FFF2-40B4-BE49-F238E27FC236}">
                <a16:creationId xmlns:a16="http://schemas.microsoft.com/office/drawing/2014/main" id="{FC067FBC-7706-43B0-97A2-CC088E84F011}"/>
              </a:ext>
            </a:extLst>
          </p:cNvPr>
          <p:cNvSpPr/>
          <p:nvPr/>
        </p:nvSpPr>
        <p:spPr>
          <a:xfrm rot="5400000">
            <a:off x="6780387" y="5264199"/>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22" name="グラフィックス 21" descr="人の輪">
            <a:extLst>
              <a:ext uri="{FF2B5EF4-FFF2-40B4-BE49-F238E27FC236}">
                <a16:creationId xmlns:a16="http://schemas.microsoft.com/office/drawing/2014/main" id="{5349BD78-EF3D-4FD3-902D-D35154DD00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866" y="4594617"/>
            <a:ext cx="333383" cy="333383"/>
          </a:xfrm>
          <a:prstGeom prst="rect">
            <a:avLst/>
          </a:prstGeom>
        </p:spPr>
      </p:pic>
      <p:pic>
        <p:nvPicPr>
          <p:cNvPr id="23" name="グラフィックス 22" descr="ビーカー">
            <a:extLst>
              <a:ext uri="{FF2B5EF4-FFF2-40B4-BE49-F238E27FC236}">
                <a16:creationId xmlns:a16="http://schemas.microsoft.com/office/drawing/2014/main" id="{10B975CF-D0D5-4C3F-A6A3-DEC46A06A1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0123" y="2435713"/>
            <a:ext cx="333383" cy="333383"/>
          </a:xfrm>
          <a:prstGeom prst="rect">
            <a:avLst/>
          </a:prstGeom>
        </p:spPr>
      </p:pic>
      <p:pic>
        <p:nvPicPr>
          <p:cNvPr id="24" name="グラフィックス 23" descr="質問">
            <a:extLst>
              <a:ext uri="{FF2B5EF4-FFF2-40B4-BE49-F238E27FC236}">
                <a16:creationId xmlns:a16="http://schemas.microsoft.com/office/drawing/2014/main" id="{25DCB499-D49E-435F-8235-01BAB2DE998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1292" y="276997"/>
            <a:ext cx="330682" cy="330682"/>
          </a:xfrm>
          <a:prstGeom prst="rect">
            <a:avLst/>
          </a:prstGeom>
        </p:spPr>
      </p:pic>
    </p:spTree>
    <p:extLst>
      <p:ext uri="{BB962C8B-B14F-4D97-AF65-F5344CB8AC3E}">
        <p14:creationId xmlns:p14="http://schemas.microsoft.com/office/powerpoint/2010/main" val="218618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6D07C5D-C147-40A9-9B50-FE386572591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5" name="正方形/長方形 4">
            <a:extLst>
              <a:ext uri="{FF2B5EF4-FFF2-40B4-BE49-F238E27FC236}">
                <a16:creationId xmlns:a16="http://schemas.microsoft.com/office/drawing/2014/main" id="{F7DAFE11-2F60-4280-9AB4-A4103ECC399A}"/>
              </a:ext>
            </a:extLst>
          </p:cNvPr>
          <p:cNvSpPr/>
          <p:nvPr/>
        </p:nvSpPr>
        <p:spPr>
          <a:xfrm>
            <a:off x="551383" y="548680"/>
            <a:ext cx="11155565"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5">
            <a:extLst>
              <a:ext uri="{FF2B5EF4-FFF2-40B4-BE49-F238E27FC236}">
                <a16:creationId xmlns:a16="http://schemas.microsoft.com/office/drawing/2014/main" id="{04060CCC-EFCE-47B7-A28E-9E9976B3DB27}"/>
              </a:ext>
            </a:extLst>
          </p:cNvPr>
          <p:cNvSpPr txBox="1">
            <a:spLocks noChangeArrowheads="1"/>
          </p:cNvSpPr>
          <p:nvPr/>
        </p:nvSpPr>
        <p:spPr bwMode="auto">
          <a:xfrm>
            <a:off x="119336" y="506102"/>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有給休暇は取得しやすいの？</a:t>
            </a:r>
            <a:endParaRPr lang="en-US" altLang="ja-JP" b="1" u="sng"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271464" y="2644170"/>
            <a:ext cx="9721080" cy="1938992"/>
          </a:xfrm>
          <a:prstGeom prst="rect">
            <a:avLst/>
          </a:prstGeom>
        </p:spPr>
        <p:txBody>
          <a:bodyPr wrap="square">
            <a:spAutoFit/>
          </a:bodyPr>
          <a:lstStyle/>
          <a:p>
            <a:pPr>
              <a:spcBef>
                <a:spcPct val="0"/>
              </a:spcBef>
              <a:buClrTx/>
              <a:buSzTx/>
              <a:buNone/>
            </a:pPr>
            <a:r>
              <a:rPr lang="ja-JP" altLang="en-US" sz="2400" dirty="0">
                <a:latin typeface="メイリオ" panose="020B0604030504040204" pitchFamily="50" charset="-128"/>
                <a:ea typeface="メイリオ" panose="020B0604030504040204" pitchFamily="50" charset="-128"/>
              </a:rPr>
              <a:t>個人の主観ですが、</a:t>
            </a:r>
            <a:r>
              <a:rPr lang="ja-JP" altLang="en-US" sz="2400" dirty="0">
                <a:highlight>
                  <a:srgbClr val="FFD41C"/>
                </a:highlight>
                <a:latin typeface="メイリオ" panose="020B0604030504040204" pitchFamily="50" charset="-128"/>
                <a:ea typeface="メイリオ" panose="020B0604030504040204" pitchFamily="50" charset="-128"/>
              </a:rPr>
              <a:t>取得しやすいです</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業務都合がつけばすぐにとれる労働環境で、積極的に有給休暇を取得するように促し合う雰囲気があります。</a:t>
            </a:r>
            <a:endParaRPr lang="en-US" altLang="ja-JP"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また、法人は年に</a:t>
            </a:r>
            <a:r>
              <a:rPr lang="en-US" altLang="ja-JP" sz="2400" dirty="0">
                <a:latin typeface="メイリオ" panose="020B0604030504040204" pitchFamily="50" charset="-128"/>
                <a:ea typeface="メイリオ" panose="020B0604030504040204" pitchFamily="50" charset="-128"/>
              </a:rPr>
              <a:t>5</a:t>
            </a:r>
            <a:r>
              <a:rPr lang="ja-JP" altLang="en-US" sz="2400" dirty="0">
                <a:latin typeface="メイリオ" panose="020B0604030504040204" pitchFamily="50" charset="-128"/>
                <a:ea typeface="メイリオ" panose="020B0604030504040204" pitchFamily="50" charset="-128"/>
              </a:rPr>
              <a:t>日有給休暇を取得することが義務づけられております。</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4811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B3CF8BA-B10C-49F7-89CF-3E32EFEFD62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8" name="正方形/長方形 7">
            <a:extLst>
              <a:ext uri="{FF2B5EF4-FFF2-40B4-BE49-F238E27FC236}">
                <a16:creationId xmlns:a16="http://schemas.microsoft.com/office/drawing/2014/main" id="{077358EF-0D4A-4BBA-8708-688B13A92689}"/>
              </a:ext>
            </a:extLst>
          </p:cNvPr>
          <p:cNvSpPr/>
          <p:nvPr/>
        </p:nvSpPr>
        <p:spPr>
          <a:xfrm>
            <a:off x="263352" y="530414"/>
            <a:ext cx="11155565"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5">
            <a:extLst>
              <a:ext uri="{FF2B5EF4-FFF2-40B4-BE49-F238E27FC236}">
                <a16:creationId xmlns:a16="http://schemas.microsoft.com/office/drawing/2014/main" id="{04060CCC-EFCE-47B7-A28E-9E9976B3DB27}"/>
              </a:ext>
            </a:extLst>
          </p:cNvPr>
          <p:cNvSpPr txBox="1">
            <a:spLocks noChangeArrowheads="1"/>
          </p:cNvSpPr>
          <p:nvPr/>
        </p:nvSpPr>
        <p:spPr bwMode="auto">
          <a:xfrm>
            <a:off x="119336" y="506102"/>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残業ってあるの？</a:t>
            </a:r>
            <a:endParaRPr lang="en-US" altLang="ja-JP" b="1" u="sng"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F9FB0A39-F71E-4F49-B0D4-46D873745386}"/>
              </a:ext>
            </a:extLst>
          </p:cNvPr>
          <p:cNvSpPr/>
          <p:nvPr/>
        </p:nvSpPr>
        <p:spPr>
          <a:xfrm>
            <a:off x="695400" y="1169244"/>
            <a:ext cx="10801200" cy="830997"/>
          </a:xfrm>
          <a:prstGeom prst="rect">
            <a:avLst/>
          </a:prstGeom>
        </p:spPr>
        <p:txBody>
          <a:bodyPr wrap="square">
            <a:spAutoFit/>
          </a:bodyPr>
          <a:lstStyle/>
          <a:p>
            <a:pPr>
              <a:spcBef>
                <a:spcPct val="0"/>
              </a:spcBef>
              <a:buClrTx/>
              <a:buSzTx/>
              <a:buNone/>
            </a:pPr>
            <a:r>
              <a:rPr lang="ja-JP" altLang="en-US" sz="2400" u="sng" dirty="0">
                <a:highlight>
                  <a:srgbClr val="FFD41C"/>
                </a:highlight>
                <a:latin typeface="メイリオ" panose="020B0604030504040204" pitchFamily="50" charset="-128"/>
                <a:ea typeface="メイリオ" panose="020B0604030504040204" pitchFamily="50" charset="-128"/>
              </a:rPr>
              <a:t>部署及び繁忙状況</a:t>
            </a:r>
            <a:r>
              <a:rPr lang="ja-JP" altLang="en-US" sz="2400" dirty="0">
                <a:highlight>
                  <a:srgbClr val="FFD41C"/>
                </a:highlight>
                <a:latin typeface="メイリオ" panose="020B0604030504040204" pitchFamily="50" charset="-128"/>
                <a:ea typeface="メイリオ" panose="020B0604030504040204" pitchFamily="50" charset="-128"/>
              </a:rPr>
              <a:t>によってはあります</a:t>
            </a:r>
            <a:r>
              <a:rPr lang="ja-JP" altLang="en-US" sz="2400" dirty="0">
                <a:latin typeface="メイリオ" panose="020B0604030504040204" pitchFamily="50" charset="-128"/>
                <a:ea typeface="メイリオ" panose="020B0604030504040204" pitchFamily="50" charset="-128"/>
              </a:rPr>
              <a:t>。（</a:t>
            </a:r>
            <a:r>
              <a:rPr lang="en-US" altLang="ja-JP" sz="2400">
                <a:latin typeface="メイリオ" panose="020B0604030504040204" pitchFamily="50" charset="-128"/>
                <a:ea typeface="メイリオ" panose="020B0604030504040204" pitchFamily="50" charset="-128"/>
              </a:rPr>
              <a:t>2022</a:t>
            </a:r>
            <a:r>
              <a:rPr lang="ja-JP" altLang="en-US" sz="2400">
                <a:latin typeface="メイリオ" panose="020B0604030504040204" pitchFamily="50" charset="-128"/>
                <a:ea typeface="メイリオ" panose="020B0604030504040204" pitchFamily="50" charset="-128"/>
              </a:rPr>
              <a:t>年度</a:t>
            </a:r>
            <a:r>
              <a:rPr lang="ja-JP" altLang="en-US" sz="2400" dirty="0">
                <a:latin typeface="メイリオ" panose="020B0604030504040204" pitchFamily="50" charset="-128"/>
                <a:ea typeface="メイリオ" panose="020B0604030504040204" pitchFamily="50" charset="-128"/>
              </a:rPr>
              <a:t>月あたり平均</a:t>
            </a:r>
            <a:r>
              <a:rPr lang="en-US" altLang="ja-JP" sz="2400" dirty="0">
                <a:latin typeface="メイリオ" panose="020B0604030504040204" pitchFamily="50" charset="-128"/>
                <a:ea typeface="メイリオ" panose="020B0604030504040204" pitchFamily="50" charset="-128"/>
              </a:rPr>
              <a:t>10.4</a:t>
            </a:r>
            <a:r>
              <a:rPr lang="ja-JP" altLang="en-US" sz="2400" dirty="0">
                <a:latin typeface="メイリオ" panose="020B0604030504040204" pitchFamily="50" charset="-128"/>
                <a:ea typeface="メイリオ" panose="020B0604030504040204" pitchFamily="50" charset="-128"/>
              </a:rPr>
              <a:t>時間）</a:t>
            </a:r>
            <a:endParaRPr lang="en-US" altLang="ja-JP"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定時退庁日を設定するなど、組織的に残業削減に取組んでいます。</a:t>
            </a:r>
          </a:p>
        </p:txBody>
      </p:sp>
      <p:sp>
        <p:nvSpPr>
          <p:cNvPr id="12" name="正方形/長方形 11">
            <a:extLst>
              <a:ext uri="{FF2B5EF4-FFF2-40B4-BE49-F238E27FC236}">
                <a16:creationId xmlns:a16="http://schemas.microsoft.com/office/drawing/2014/main" id="{FA7D8236-A376-4B88-B5CC-07877FF6CC3D}"/>
              </a:ext>
            </a:extLst>
          </p:cNvPr>
          <p:cNvSpPr/>
          <p:nvPr/>
        </p:nvSpPr>
        <p:spPr>
          <a:xfrm>
            <a:off x="1631504" y="2223513"/>
            <a:ext cx="1152128" cy="504056"/>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dirty="0">
                <a:solidFill>
                  <a:schemeClr val="tx1"/>
                </a:solidFill>
                <a:latin typeface="メイリオ" panose="020B0604030504040204" pitchFamily="50" charset="-128"/>
                <a:ea typeface="メイリオ" panose="020B0604030504040204" pitchFamily="50" charset="-128"/>
              </a:rPr>
              <a:t>繁忙期</a:t>
            </a:r>
            <a:endParaRPr lang="ja-JP" sz="1600"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7EC9CA99-3C47-4B68-8C67-D705FCEBFC39}"/>
              </a:ext>
            </a:extLst>
          </p:cNvPr>
          <p:cNvSpPr/>
          <p:nvPr/>
        </p:nvSpPr>
        <p:spPr>
          <a:xfrm>
            <a:off x="5553101" y="2229151"/>
            <a:ext cx="1152128" cy="504056"/>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dirty="0">
                <a:solidFill>
                  <a:schemeClr val="tx1"/>
                </a:solidFill>
                <a:latin typeface="メイリオ" panose="020B0604030504040204" pitchFamily="50" charset="-128"/>
                <a:ea typeface="メイリオ" panose="020B0604030504040204" pitchFamily="50" charset="-128"/>
              </a:rPr>
              <a:t>閑散期</a:t>
            </a:r>
            <a:endParaRPr lang="ja-JP" sz="1600" dirty="0">
              <a:solidFill>
                <a:schemeClr val="tx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1475B524-C73A-4282-89E0-774E5DD6F2BD}"/>
              </a:ext>
            </a:extLst>
          </p:cNvPr>
          <p:cNvSpPr/>
          <p:nvPr/>
        </p:nvSpPr>
        <p:spPr>
          <a:xfrm>
            <a:off x="9264352" y="2223513"/>
            <a:ext cx="1152128" cy="504056"/>
          </a:xfrm>
          <a:prstGeom prst="rect">
            <a:avLst/>
          </a:prstGeom>
          <a:solidFill>
            <a:srgbClr val="D0D6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600" dirty="0">
                <a:solidFill>
                  <a:schemeClr val="tx1"/>
                </a:solidFill>
                <a:latin typeface="メイリオ" panose="020B0604030504040204" pitchFamily="50" charset="-128"/>
                <a:ea typeface="メイリオ" panose="020B0604030504040204" pitchFamily="50" charset="-128"/>
              </a:rPr>
              <a:t>繁忙期</a:t>
            </a:r>
            <a:endParaRPr lang="ja-JP" sz="160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2CA1DAB6-E66F-6234-67C1-E8E8A0D5A478}"/>
              </a:ext>
            </a:extLst>
          </p:cNvPr>
          <p:cNvSpPr txBox="1"/>
          <p:nvPr/>
        </p:nvSpPr>
        <p:spPr>
          <a:xfrm>
            <a:off x="9095656" y="6145142"/>
            <a:ext cx="3096344" cy="307777"/>
          </a:xfrm>
          <a:prstGeom prst="rect">
            <a:avLst/>
          </a:prstGeom>
          <a:noFill/>
        </p:spPr>
        <p:txBody>
          <a:bodyPr wrap="square" rtlCol="0">
            <a:spAutoFit/>
          </a:bodyPr>
          <a:lstStyle/>
          <a:p>
            <a:r>
              <a:rPr kumimoji="1" lang="en-US" altLang="ja-JP" sz="1400" dirty="0"/>
              <a:t>※1</a:t>
            </a:r>
            <a:r>
              <a:rPr kumimoji="1" lang="ja-JP" altLang="en-US" sz="1400" dirty="0"/>
              <a:t>人あたり平均残業時間</a:t>
            </a:r>
          </a:p>
        </p:txBody>
      </p:sp>
      <p:graphicFrame>
        <p:nvGraphicFramePr>
          <p:cNvPr id="5" name="グラフ 4">
            <a:extLst>
              <a:ext uri="{FF2B5EF4-FFF2-40B4-BE49-F238E27FC236}">
                <a16:creationId xmlns:a16="http://schemas.microsoft.com/office/drawing/2014/main" id="{0F68E6BC-1CFB-B8E7-3088-0BBA55B57828}"/>
              </a:ext>
            </a:extLst>
          </p:cNvPr>
          <p:cNvGraphicFramePr>
            <a:graphicFrameLocks/>
          </p:cNvGraphicFramePr>
          <p:nvPr>
            <p:extLst>
              <p:ext uri="{D42A27DB-BD31-4B8C-83A1-F6EECF244321}">
                <p14:modId xmlns:p14="http://schemas.microsoft.com/office/powerpoint/2010/main" val="1913314855"/>
              </p:ext>
            </p:extLst>
          </p:nvPr>
        </p:nvGraphicFramePr>
        <p:xfrm>
          <a:off x="983432" y="2100506"/>
          <a:ext cx="10009112" cy="37478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1697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E13B580-8E72-4E93-803E-69AAD68DBC2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5" name="正方形/長方形 4">
            <a:extLst>
              <a:ext uri="{FF2B5EF4-FFF2-40B4-BE49-F238E27FC236}">
                <a16:creationId xmlns:a16="http://schemas.microsoft.com/office/drawing/2014/main" id="{55A8EA82-0EF1-4AD1-8447-3F6A846AE62C}"/>
              </a:ext>
            </a:extLst>
          </p:cNvPr>
          <p:cNvSpPr/>
          <p:nvPr/>
        </p:nvSpPr>
        <p:spPr>
          <a:xfrm>
            <a:off x="551383" y="548680"/>
            <a:ext cx="11155565"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5">
            <a:extLst>
              <a:ext uri="{FF2B5EF4-FFF2-40B4-BE49-F238E27FC236}">
                <a16:creationId xmlns:a16="http://schemas.microsoft.com/office/drawing/2014/main" id="{04060CCC-EFCE-47B7-A28E-9E9976B3DB27}"/>
              </a:ext>
            </a:extLst>
          </p:cNvPr>
          <p:cNvSpPr txBox="1">
            <a:spLocks noChangeArrowheads="1"/>
          </p:cNvSpPr>
          <p:nvPr/>
        </p:nvSpPr>
        <p:spPr bwMode="auto">
          <a:xfrm>
            <a:off x="119336" y="506102"/>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配属先はどうやって決まるの？</a:t>
            </a:r>
            <a:endParaRPr lang="en-US" altLang="ja-JP" b="1" u="sng"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1019436" y="1639557"/>
            <a:ext cx="10153128" cy="1938992"/>
          </a:xfrm>
          <a:prstGeom prst="rect">
            <a:avLst/>
          </a:prstGeom>
        </p:spPr>
        <p:txBody>
          <a:bodyPr wrap="square">
            <a:spAutoFit/>
          </a:bodyPr>
          <a:lstStyle/>
          <a:p>
            <a:pPr>
              <a:spcBef>
                <a:spcPct val="0"/>
              </a:spcBef>
              <a:buClrTx/>
              <a:buSzTx/>
              <a:buNone/>
            </a:pPr>
            <a:r>
              <a:rPr lang="ja-JP" altLang="en-US" sz="2400" dirty="0">
                <a:latin typeface="メイリオ" panose="020B0604030504040204" pitchFamily="50" charset="-128"/>
                <a:ea typeface="メイリオ" panose="020B0604030504040204" pitchFamily="50" charset="-128"/>
              </a:rPr>
              <a:t>配属先は、</a:t>
            </a:r>
            <a:r>
              <a:rPr lang="ja-JP" altLang="en-US" sz="2400" dirty="0">
                <a:highlight>
                  <a:srgbClr val="FFD41C"/>
                </a:highlight>
                <a:latin typeface="メイリオ" panose="020B0604030504040204" pitchFamily="50" charset="-128"/>
                <a:ea typeface="メイリオ" panose="020B0604030504040204" pitchFamily="50" charset="-128"/>
              </a:rPr>
              <a:t>本人の希望、経歴及び本学の状況を総合的に判断</a:t>
            </a:r>
            <a:r>
              <a:rPr lang="ja-JP" altLang="en-US" sz="2400" dirty="0">
                <a:latin typeface="メイリオ" panose="020B0604030504040204" pitchFamily="50" charset="-128"/>
                <a:ea typeface="メイリオ" panose="020B0604030504040204" pitchFamily="50" charset="-128"/>
              </a:rPr>
              <a:t>の上で決定します。</a:t>
            </a:r>
            <a:endParaRPr lang="en-US" altLang="ja-JP" sz="2400" dirty="0">
              <a:latin typeface="メイリオ" panose="020B0604030504040204" pitchFamily="50" charset="-128"/>
              <a:ea typeface="メイリオ" panose="020B0604030504040204" pitchFamily="50" charset="-128"/>
            </a:endParaRPr>
          </a:p>
          <a:p>
            <a:pPr>
              <a:spcBef>
                <a:spcPct val="0"/>
              </a:spcBef>
              <a:buClrTx/>
              <a:buSzTx/>
              <a:buNone/>
            </a:pPr>
            <a:endParaRPr lang="ja-JP" altLang="en-US"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また、学内人事異動については、およそ２～３年程度を目安に実施しています。</a:t>
            </a:r>
          </a:p>
        </p:txBody>
      </p:sp>
      <p:graphicFrame>
        <p:nvGraphicFramePr>
          <p:cNvPr id="3" name="表 2">
            <a:extLst>
              <a:ext uri="{FF2B5EF4-FFF2-40B4-BE49-F238E27FC236}">
                <a16:creationId xmlns:a16="http://schemas.microsoft.com/office/drawing/2014/main" id="{23786342-9D82-4267-B130-FAC00DD17A1A}"/>
              </a:ext>
            </a:extLst>
          </p:cNvPr>
          <p:cNvGraphicFramePr>
            <a:graphicFrameLocks noGrp="1"/>
          </p:cNvGraphicFramePr>
          <p:nvPr>
            <p:extLst>
              <p:ext uri="{D42A27DB-BD31-4B8C-83A1-F6EECF244321}">
                <p14:modId xmlns:p14="http://schemas.microsoft.com/office/powerpoint/2010/main" val="2407054286"/>
              </p:ext>
            </p:extLst>
          </p:nvPr>
        </p:nvGraphicFramePr>
        <p:xfrm>
          <a:off x="695400" y="4695042"/>
          <a:ext cx="10945215" cy="1480296"/>
        </p:xfrm>
        <a:graphic>
          <a:graphicData uri="http://schemas.openxmlformats.org/drawingml/2006/table">
            <a:tbl>
              <a:tblPr>
                <a:tableStyleId>{5C22544A-7EE6-4342-B048-85BDC9FD1C3A}</a:tableStyleId>
              </a:tblPr>
              <a:tblGrid>
                <a:gridCol w="970647">
                  <a:extLst>
                    <a:ext uri="{9D8B030D-6E8A-4147-A177-3AD203B41FA5}">
                      <a16:colId xmlns:a16="http://schemas.microsoft.com/office/drawing/2014/main" val="4079427355"/>
                    </a:ext>
                  </a:extLst>
                </a:gridCol>
                <a:gridCol w="862034">
                  <a:extLst>
                    <a:ext uri="{9D8B030D-6E8A-4147-A177-3AD203B41FA5}">
                      <a16:colId xmlns:a16="http://schemas.microsoft.com/office/drawing/2014/main" val="1642108237"/>
                    </a:ext>
                  </a:extLst>
                </a:gridCol>
                <a:gridCol w="862034">
                  <a:extLst>
                    <a:ext uri="{9D8B030D-6E8A-4147-A177-3AD203B41FA5}">
                      <a16:colId xmlns:a16="http://schemas.microsoft.com/office/drawing/2014/main" val="925761126"/>
                    </a:ext>
                  </a:extLst>
                </a:gridCol>
                <a:gridCol w="862034">
                  <a:extLst>
                    <a:ext uri="{9D8B030D-6E8A-4147-A177-3AD203B41FA5}">
                      <a16:colId xmlns:a16="http://schemas.microsoft.com/office/drawing/2014/main" val="385055635"/>
                    </a:ext>
                  </a:extLst>
                </a:gridCol>
                <a:gridCol w="862034">
                  <a:extLst>
                    <a:ext uri="{9D8B030D-6E8A-4147-A177-3AD203B41FA5}">
                      <a16:colId xmlns:a16="http://schemas.microsoft.com/office/drawing/2014/main" val="2064819759"/>
                    </a:ext>
                  </a:extLst>
                </a:gridCol>
                <a:gridCol w="862034">
                  <a:extLst>
                    <a:ext uri="{9D8B030D-6E8A-4147-A177-3AD203B41FA5}">
                      <a16:colId xmlns:a16="http://schemas.microsoft.com/office/drawing/2014/main" val="2671016088"/>
                    </a:ext>
                  </a:extLst>
                </a:gridCol>
                <a:gridCol w="862034">
                  <a:extLst>
                    <a:ext uri="{9D8B030D-6E8A-4147-A177-3AD203B41FA5}">
                      <a16:colId xmlns:a16="http://schemas.microsoft.com/office/drawing/2014/main" val="2439856577"/>
                    </a:ext>
                  </a:extLst>
                </a:gridCol>
                <a:gridCol w="862034">
                  <a:extLst>
                    <a:ext uri="{9D8B030D-6E8A-4147-A177-3AD203B41FA5}">
                      <a16:colId xmlns:a16="http://schemas.microsoft.com/office/drawing/2014/main" val="3860659253"/>
                    </a:ext>
                  </a:extLst>
                </a:gridCol>
                <a:gridCol w="862034">
                  <a:extLst>
                    <a:ext uri="{9D8B030D-6E8A-4147-A177-3AD203B41FA5}">
                      <a16:colId xmlns:a16="http://schemas.microsoft.com/office/drawing/2014/main" val="782020843"/>
                    </a:ext>
                  </a:extLst>
                </a:gridCol>
                <a:gridCol w="862034">
                  <a:extLst>
                    <a:ext uri="{9D8B030D-6E8A-4147-A177-3AD203B41FA5}">
                      <a16:colId xmlns:a16="http://schemas.microsoft.com/office/drawing/2014/main" val="1625041262"/>
                    </a:ext>
                  </a:extLst>
                </a:gridCol>
                <a:gridCol w="862034">
                  <a:extLst>
                    <a:ext uri="{9D8B030D-6E8A-4147-A177-3AD203B41FA5}">
                      <a16:colId xmlns:a16="http://schemas.microsoft.com/office/drawing/2014/main" val="1657052382"/>
                    </a:ext>
                  </a:extLst>
                </a:gridCol>
                <a:gridCol w="657098">
                  <a:extLst>
                    <a:ext uri="{9D8B030D-6E8A-4147-A177-3AD203B41FA5}">
                      <a16:colId xmlns:a16="http://schemas.microsoft.com/office/drawing/2014/main" val="444857184"/>
                    </a:ext>
                  </a:extLst>
                </a:gridCol>
                <a:gridCol w="697130">
                  <a:extLst>
                    <a:ext uri="{9D8B030D-6E8A-4147-A177-3AD203B41FA5}">
                      <a16:colId xmlns:a16="http://schemas.microsoft.com/office/drawing/2014/main" val="1673797498"/>
                    </a:ext>
                  </a:extLst>
                </a:gridCol>
              </a:tblGrid>
              <a:tr h="370074">
                <a:tc>
                  <a:txBody>
                    <a:bodyPr/>
                    <a:lstStyle/>
                    <a:p>
                      <a:pPr algn="ctr" fontAlgn="ctr"/>
                      <a:r>
                        <a:rPr lang="ja-JP" altLang="en-US" sz="1400" u="none" strike="noStrike" dirty="0">
                          <a:solidFill>
                            <a:schemeClr val="bg1"/>
                          </a:solidFill>
                          <a:effectLst/>
                          <a:latin typeface="メイリオ" panose="020B0604030504040204" pitchFamily="50" charset="-128"/>
                          <a:ea typeface="メイリオ" panose="020B0604030504040204" pitchFamily="50" charset="-128"/>
                        </a:rPr>
                        <a:t>採用年度</a:t>
                      </a:r>
                      <a:endParaRPr lang="ja-JP" altLang="en-US" sz="14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algn="ctr" fontAlgn="ctr"/>
                      <a:r>
                        <a:rPr lang="ja-JP" altLang="en-US" sz="1200" u="none" strike="noStrike" dirty="0">
                          <a:solidFill>
                            <a:schemeClr val="bg1"/>
                          </a:solidFill>
                          <a:effectLst/>
                          <a:latin typeface="メイリオ" panose="020B0604030504040204" pitchFamily="50" charset="-128"/>
                          <a:ea typeface="メイリオ" panose="020B0604030504040204" pitchFamily="50" charset="-128"/>
                        </a:rPr>
                        <a:t>安全管理室</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algn="ctr" fontAlgn="ctr"/>
                      <a:r>
                        <a:rPr lang="ja-JP" altLang="en-US" sz="1200" u="none" strike="noStrike" dirty="0">
                          <a:solidFill>
                            <a:schemeClr val="bg1"/>
                          </a:solidFill>
                          <a:effectLst/>
                          <a:latin typeface="メイリオ" panose="020B0604030504040204" pitchFamily="50" charset="-128"/>
                          <a:ea typeface="メイリオ" panose="020B0604030504040204" pitchFamily="50" charset="-128"/>
                        </a:rPr>
                        <a:t>学生生活課</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algn="ctr" fontAlgn="ctr"/>
                      <a:r>
                        <a:rPr lang="ja-JP" altLang="en-US" sz="1200" u="none" strike="noStrike" dirty="0">
                          <a:solidFill>
                            <a:schemeClr val="bg1"/>
                          </a:solidFill>
                          <a:effectLst/>
                          <a:latin typeface="メイリオ" panose="020B0604030504040204" pitchFamily="50" charset="-128"/>
                          <a:ea typeface="メイリオ" panose="020B0604030504040204" pitchFamily="50" charset="-128"/>
                        </a:rPr>
                        <a:t>学務課</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algn="ctr" fontAlgn="ctr"/>
                      <a:r>
                        <a:rPr lang="ja-JP" altLang="en-US" sz="1200" u="none" strike="noStrike" dirty="0">
                          <a:solidFill>
                            <a:schemeClr val="bg1"/>
                          </a:solidFill>
                          <a:effectLst/>
                          <a:latin typeface="メイリオ" panose="020B0604030504040204" pitchFamily="50" charset="-128"/>
                          <a:ea typeface="メイリオ" panose="020B0604030504040204" pitchFamily="50" charset="-128"/>
                        </a:rPr>
                        <a:t>企画広報課</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algn="ctr" fontAlgn="ctr"/>
                      <a:r>
                        <a:rPr lang="ja-JP" altLang="en-US" sz="1200" u="none" strike="noStrike" dirty="0">
                          <a:solidFill>
                            <a:schemeClr val="bg1"/>
                          </a:solidFill>
                          <a:effectLst/>
                          <a:latin typeface="メイリオ" panose="020B0604030504040204" pitchFamily="50" charset="-128"/>
                          <a:ea typeface="メイリオ" panose="020B0604030504040204" pitchFamily="50" charset="-128"/>
                        </a:rPr>
                        <a:t>経理課</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algn="ctr" fontAlgn="ctr"/>
                      <a:r>
                        <a:rPr lang="ja-JP" altLang="en-US" sz="1200" u="none" strike="noStrike" dirty="0">
                          <a:solidFill>
                            <a:schemeClr val="bg1"/>
                          </a:solidFill>
                          <a:effectLst/>
                          <a:latin typeface="メイリオ" panose="020B0604030504040204" pitchFamily="50" charset="-128"/>
                          <a:ea typeface="メイリオ" panose="020B0604030504040204" pitchFamily="50" charset="-128"/>
                        </a:rPr>
                        <a:t>研究支援課</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algn="ctr" fontAlgn="ctr"/>
                      <a:r>
                        <a:rPr lang="ja-JP" altLang="en-US" sz="1200" u="none" strike="noStrike" dirty="0">
                          <a:solidFill>
                            <a:schemeClr val="bg1"/>
                          </a:solidFill>
                          <a:effectLst/>
                          <a:latin typeface="メイリオ" panose="020B0604030504040204" pitchFamily="50" charset="-128"/>
                          <a:ea typeface="メイリオ" panose="020B0604030504040204" pitchFamily="50" charset="-128"/>
                        </a:rPr>
                        <a:t>国際交流課</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algn="ctr" fontAlgn="ctr"/>
                      <a:r>
                        <a:rPr lang="ja-JP" altLang="en-US" sz="1200" u="none" strike="noStrike" dirty="0">
                          <a:solidFill>
                            <a:schemeClr val="bg1"/>
                          </a:solidFill>
                          <a:effectLst/>
                          <a:latin typeface="メイリオ" panose="020B0604030504040204" pitchFamily="50" charset="-128"/>
                          <a:ea typeface="メイリオ" panose="020B0604030504040204" pitchFamily="50" charset="-128"/>
                        </a:rPr>
                        <a:t>財務課</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入試課</a:t>
                      </a:r>
                    </a:p>
                  </a:txBody>
                  <a:tcPr marL="9525" marR="9525" marT="9525" marB="0" anchor="ctr">
                    <a:solidFill>
                      <a:srgbClr val="084E8F"/>
                    </a:solidFill>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学術情報課</a:t>
                      </a:r>
                    </a:p>
                  </a:txBody>
                  <a:tcPr marL="9525" marR="9525" marT="9525" marB="0" anchor="ctr">
                    <a:solidFill>
                      <a:srgbClr val="084E8F"/>
                    </a:solidFill>
                  </a:tcPr>
                </a:tc>
                <a:tc>
                  <a:txBody>
                    <a:bodyPr/>
                    <a:lstStyle/>
                    <a:p>
                      <a:pPr algn="ctr" fontAlgn="ctr"/>
                      <a:r>
                        <a:rPr lang="ja-JP" altLang="en-US" sz="1200" u="none" strike="noStrike" dirty="0">
                          <a:solidFill>
                            <a:schemeClr val="bg1"/>
                          </a:solidFill>
                          <a:effectLst/>
                          <a:latin typeface="メイリオ" panose="020B0604030504040204" pitchFamily="50" charset="-128"/>
                          <a:ea typeface="メイリオ" panose="020B0604030504040204" pitchFamily="50" charset="-128"/>
                        </a:rPr>
                        <a:t>人事課</a:t>
                      </a:r>
                      <a:endParaRPr lang="ja-JP" altLang="en-US" sz="12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algn="ctr" fontAlgn="ctr"/>
                      <a:r>
                        <a:rPr lang="ja-JP" altLang="en-US" sz="1400" u="none" strike="noStrike" dirty="0">
                          <a:solidFill>
                            <a:schemeClr val="bg1"/>
                          </a:solidFill>
                          <a:effectLst/>
                          <a:latin typeface="メイリオ" panose="020B0604030504040204" pitchFamily="50" charset="-128"/>
                          <a:ea typeface="メイリオ" panose="020B0604030504040204" pitchFamily="50" charset="-128"/>
                        </a:rPr>
                        <a:t>総計</a:t>
                      </a:r>
                      <a:endParaRPr lang="ja-JP" altLang="en-US" sz="1400" b="1"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extLst>
                  <a:ext uri="{0D108BD9-81ED-4DB2-BD59-A6C34878D82A}">
                    <a16:rowId xmlns:a16="http://schemas.microsoft.com/office/drawing/2014/main" val="30188319"/>
                  </a:ext>
                </a:extLst>
              </a:tr>
              <a:tr h="370074">
                <a:tc>
                  <a:txBody>
                    <a:bodyPr/>
                    <a:lstStyle/>
                    <a:p>
                      <a:pPr algn="ctr" fontAlgn="ctr"/>
                      <a:r>
                        <a:rPr lang="en-US" altLang="ja-JP" sz="1400" u="none" strike="noStrike" dirty="0">
                          <a:solidFill>
                            <a:schemeClr val="bg1"/>
                          </a:solidFill>
                          <a:effectLst/>
                          <a:latin typeface="メイリオ" panose="020B0604030504040204" pitchFamily="50" charset="-128"/>
                          <a:ea typeface="メイリオ" panose="020B0604030504040204" pitchFamily="50" charset="-128"/>
                        </a:rPr>
                        <a:t>2020</a:t>
                      </a:r>
                      <a:r>
                        <a:rPr lang="ja-JP" altLang="en-US" sz="1400" u="none" strike="noStrike" dirty="0">
                          <a:solidFill>
                            <a:schemeClr val="bg1"/>
                          </a:solidFill>
                          <a:effectLst/>
                          <a:latin typeface="メイリオ" panose="020B0604030504040204" pitchFamily="50" charset="-128"/>
                          <a:ea typeface="メイリオ" panose="020B0604030504040204" pitchFamily="50" charset="-128"/>
                        </a:rPr>
                        <a:t>年度</a:t>
                      </a:r>
                      <a:endParaRPr lang="ja-JP" altLang="en-US" sz="1400" b="0"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solidFill>
                      <a:srgbClr val="D0D6E4"/>
                    </a:solidFill>
                  </a:tcPr>
                </a:tc>
                <a:tc>
                  <a:txBody>
                    <a:bodyPr/>
                    <a:lstStyle/>
                    <a:p>
                      <a:pPr algn="ctr"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solidFill>
                      <a:srgbClr val="D0D6E4"/>
                    </a:solidFill>
                  </a:tcPr>
                </a:tc>
                <a:tc>
                  <a:txBody>
                    <a:bodyPr/>
                    <a:lstStyle/>
                    <a:p>
                      <a:pPr algn="ctr"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2</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1</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chemeClr val="bg1"/>
                          </a:solidFill>
                          <a:effectLst/>
                          <a:latin typeface="メイリオ" panose="020B0604030504040204" pitchFamily="50" charset="-128"/>
                          <a:ea typeface="メイリオ" panose="020B0604030504040204" pitchFamily="50" charset="-128"/>
                        </a:rPr>
                        <a:t>9</a:t>
                      </a:r>
                    </a:p>
                  </a:txBody>
                  <a:tcPr marL="9525" marR="9525" marT="9525" marB="0" anchor="ctr">
                    <a:solidFill>
                      <a:srgbClr val="084E8F"/>
                    </a:solidFill>
                  </a:tcPr>
                </a:tc>
                <a:extLst>
                  <a:ext uri="{0D108BD9-81ED-4DB2-BD59-A6C34878D82A}">
                    <a16:rowId xmlns:a16="http://schemas.microsoft.com/office/drawing/2014/main" val="2509362485"/>
                  </a:ext>
                </a:extLst>
              </a:tr>
              <a:tr h="370074">
                <a:tc>
                  <a:txBody>
                    <a:bodyPr/>
                    <a:lstStyle/>
                    <a:p>
                      <a:pPr algn="ctr" fontAlgn="ctr"/>
                      <a:r>
                        <a:rPr lang="en-US" altLang="ja-JP" sz="1400" u="none" strike="noStrike" dirty="0">
                          <a:solidFill>
                            <a:schemeClr val="bg1"/>
                          </a:solidFill>
                          <a:effectLst/>
                          <a:latin typeface="メイリオ" panose="020B0604030504040204" pitchFamily="50" charset="-128"/>
                          <a:ea typeface="メイリオ" panose="020B0604030504040204" pitchFamily="50" charset="-128"/>
                        </a:rPr>
                        <a:t>2021</a:t>
                      </a:r>
                      <a:r>
                        <a:rPr lang="ja-JP" altLang="en-US" sz="1400" u="none" strike="noStrike" dirty="0">
                          <a:solidFill>
                            <a:schemeClr val="bg1"/>
                          </a:solidFill>
                          <a:effectLst/>
                          <a:latin typeface="メイリオ" panose="020B0604030504040204" pitchFamily="50" charset="-128"/>
                          <a:ea typeface="メイリオ" panose="020B0604030504040204" pitchFamily="50" charset="-128"/>
                        </a:rPr>
                        <a:t>年度</a:t>
                      </a:r>
                      <a:endParaRPr lang="ja-JP" altLang="en-US" sz="1400" b="0"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algn="ctr"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1</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solidFill>
                      <a:srgbClr val="D0D6E4"/>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solidFill>
                      <a:srgbClr val="D0D6E4"/>
                    </a:solidFill>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1</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chemeClr val="bg1"/>
                          </a:solidFill>
                          <a:effectLst/>
                          <a:latin typeface="メイリオ" panose="020B0604030504040204" pitchFamily="50" charset="-128"/>
                          <a:ea typeface="メイリオ" panose="020B0604030504040204" pitchFamily="50" charset="-128"/>
                        </a:rPr>
                        <a:t>7</a:t>
                      </a:r>
                    </a:p>
                  </a:txBody>
                  <a:tcPr marL="9525" marR="9525" marT="9525" marB="0" anchor="ctr">
                    <a:solidFill>
                      <a:srgbClr val="084E8F"/>
                    </a:solidFill>
                  </a:tcPr>
                </a:tc>
                <a:extLst>
                  <a:ext uri="{0D108BD9-81ED-4DB2-BD59-A6C34878D82A}">
                    <a16:rowId xmlns:a16="http://schemas.microsoft.com/office/drawing/2014/main" val="1749748557"/>
                  </a:ext>
                </a:extLst>
              </a:tr>
              <a:tr h="37007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a:solidFill>
                            <a:schemeClr val="bg1"/>
                          </a:solidFill>
                          <a:effectLst/>
                          <a:latin typeface="メイリオ" panose="020B0604030504040204" pitchFamily="50" charset="-128"/>
                          <a:ea typeface="メイリオ" panose="020B0604030504040204" pitchFamily="50" charset="-128"/>
                        </a:rPr>
                        <a:t>2022</a:t>
                      </a:r>
                      <a:r>
                        <a:rPr lang="ja-JP" altLang="en-US" sz="1400" u="none" strike="noStrike" dirty="0">
                          <a:solidFill>
                            <a:schemeClr val="bg1"/>
                          </a:solidFill>
                          <a:effectLst/>
                          <a:latin typeface="メイリオ" panose="020B0604030504040204" pitchFamily="50" charset="-128"/>
                          <a:ea typeface="メイリオ" panose="020B0604030504040204" pitchFamily="50" charset="-128"/>
                        </a:rPr>
                        <a:t>年度</a:t>
                      </a:r>
                      <a:endParaRPr lang="ja-JP" altLang="en-US" sz="1400" b="0" i="0" u="none" strike="noStrike" dirty="0">
                        <a:solidFill>
                          <a:schemeClr val="bg1"/>
                        </a:solidFill>
                        <a:effectLst/>
                        <a:latin typeface="メイリオ" panose="020B0604030504040204" pitchFamily="50" charset="-128"/>
                        <a:ea typeface="メイリオ" panose="020B0604030504040204" pitchFamily="50" charset="-128"/>
                      </a:endParaRPr>
                    </a:p>
                  </a:txBody>
                  <a:tcPr marL="9525" marR="9525" marT="9525" marB="0" anchor="ctr">
                    <a:solidFill>
                      <a:srgbClr val="084E8F"/>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solidFill>
                      <a:srgbClr val="D0D6E4"/>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solidFill>
                      <a:srgbClr val="D0D6E4"/>
                    </a:solidFill>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solidFill>
                      <a:srgbClr val="D0D6E4"/>
                    </a:solidFill>
                  </a:tcPr>
                </a:tc>
                <a:tc>
                  <a:txBody>
                    <a:bodyPr/>
                    <a:lstStyle/>
                    <a:p>
                      <a:pPr algn="ctr" fontAlgn="ct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solidFill>
                      <a:srgbClr val="D0D6E4"/>
                    </a:solidFill>
                  </a:tcPr>
                </a:tc>
                <a:tc>
                  <a:txBody>
                    <a:bodyPr/>
                    <a:lstStyle/>
                    <a:p>
                      <a:pPr algn="ctr"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rgbClr val="D0D6E4"/>
                    </a:solidFill>
                  </a:tcPr>
                </a:tc>
                <a:tc>
                  <a:txBody>
                    <a:bodyPr/>
                    <a:lstStyle/>
                    <a:p>
                      <a:pPr algn="ctr" fontAlgn="ctr"/>
                      <a:r>
                        <a:rPr lang="en-US" altLang="ja-JP" sz="1400" b="0" i="0" u="none" strike="noStrike" dirty="0">
                          <a:solidFill>
                            <a:schemeClr val="bg1"/>
                          </a:solidFill>
                          <a:effectLst/>
                          <a:latin typeface="メイリオ" panose="020B0604030504040204" pitchFamily="50" charset="-128"/>
                          <a:ea typeface="メイリオ" panose="020B0604030504040204" pitchFamily="50" charset="-128"/>
                        </a:rPr>
                        <a:t>5</a:t>
                      </a:r>
                    </a:p>
                  </a:txBody>
                  <a:tcPr marL="9525" marR="9525" marT="9525" marB="0" anchor="ctr">
                    <a:solidFill>
                      <a:srgbClr val="084E8F"/>
                    </a:solidFill>
                  </a:tcPr>
                </a:tc>
                <a:extLst>
                  <a:ext uri="{0D108BD9-81ED-4DB2-BD59-A6C34878D82A}">
                    <a16:rowId xmlns:a16="http://schemas.microsoft.com/office/drawing/2014/main" val="3638683988"/>
                  </a:ext>
                </a:extLst>
              </a:tr>
            </a:tbl>
          </a:graphicData>
        </a:graphic>
      </p:graphicFrame>
      <p:sp>
        <p:nvSpPr>
          <p:cNvPr id="7" name="正方形/長方形 6">
            <a:extLst>
              <a:ext uri="{FF2B5EF4-FFF2-40B4-BE49-F238E27FC236}">
                <a16:creationId xmlns:a16="http://schemas.microsoft.com/office/drawing/2014/main" id="{E5C796CF-B14E-4242-B36D-537A229DCEC9}"/>
              </a:ext>
            </a:extLst>
          </p:cNvPr>
          <p:cNvSpPr/>
          <p:nvPr/>
        </p:nvSpPr>
        <p:spPr>
          <a:xfrm>
            <a:off x="803412" y="4185009"/>
            <a:ext cx="10153128" cy="369332"/>
          </a:xfrm>
          <a:prstGeom prst="rect">
            <a:avLst/>
          </a:prstGeom>
        </p:spPr>
        <p:txBody>
          <a:bodyPr wrap="square">
            <a:spAutoFit/>
          </a:bodyPr>
          <a:lstStyle/>
          <a:p>
            <a:pPr>
              <a:spcBef>
                <a:spcPct val="0"/>
              </a:spcBef>
              <a:buClrTx/>
              <a:buSzTx/>
              <a:buNone/>
            </a:pPr>
            <a:r>
              <a:rPr lang="ja-JP" altLang="en-US" dirty="0">
                <a:latin typeface="メイリオ" panose="020B0604030504040204" pitchFamily="50" charset="-128"/>
                <a:ea typeface="メイリオ" panose="020B0604030504040204" pitchFamily="50" charset="-128"/>
              </a:rPr>
              <a:t>（参考）直近の新規採用者配属先</a:t>
            </a:r>
          </a:p>
        </p:txBody>
      </p:sp>
    </p:spTree>
    <p:extLst>
      <p:ext uri="{BB962C8B-B14F-4D97-AF65-F5344CB8AC3E}">
        <p14:creationId xmlns:p14="http://schemas.microsoft.com/office/powerpoint/2010/main" val="3068835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EC05291-4D61-4F27-BB50-E3202131CDE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2" name="正方形/長方形 1">
            <a:extLst>
              <a:ext uri="{FF2B5EF4-FFF2-40B4-BE49-F238E27FC236}">
                <a16:creationId xmlns:a16="http://schemas.microsoft.com/office/drawing/2014/main" id="{E114F5EB-8E7A-4747-AFD3-050E1E831CDC}"/>
              </a:ext>
            </a:extLst>
          </p:cNvPr>
          <p:cNvSpPr/>
          <p:nvPr/>
        </p:nvSpPr>
        <p:spPr>
          <a:xfrm>
            <a:off x="1775520" y="620688"/>
            <a:ext cx="8640960"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18" name="テキスト ボックス 5"/>
          <p:cNvSpPr txBox="1">
            <a:spLocks noChangeArrowheads="1"/>
          </p:cNvSpPr>
          <p:nvPr/>
        </p:nvSpPr>
        <p:spPr bwMode="auto">
          <a:xfrm>
            <a:off x="1738194" y="656409"/>
            <a:ext cx="8678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400" u="sng" dirty="0">
                <a:solidFill>
                  <a:schemeClr val="tx1"/>
                </a:solidFill>
                <a:latin typeface="メイリオ" panose="020B0604030504040204" pitchFamily="50" charset="-128"/>
                <a:ea typeface="メイリオ" panose="020B0604030504040204" pitchFamily="50" charset="-128"/>
              </a:rPr>
              <a:t>・工業系の大学で働く場合、理系出身のほうが有利なの？</a:t>
            </a:r>
            <a:endParaRPr lang="en-US" altLang="ja-JP" sz="2400" u="sng"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5">
            <a:extLst>
              <a:ext uri="{FF2B5EF4-FFF2-40B4-BE49-F238E27FC236}">
                <a16:creationId xmlns:a16="http://schemas.microsoft.com/office/drawing/2014/main" id="{70DC47A7-F684-446B-B535-B4E8DAB77A37}"/>
              </a:ext>
            </a:extLst>
          </p:cNvPr>
          <p:cNvSpPr txBox="1">
            <a:spLocks noChangeArrowheads="1"/>
          </p:cNvSpPr>
          <p:nvPr/>
        </p:nvSpPr>
        <p:spPr bwMode="auto">
          <a:xfrm>
            <a:off x="1738194" y="1322554"/>
            <a:ext cx="8678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spcBef>
                <a:spcPct val="0"/>
              </a:spcBef>
              <a:buClrTx/>
              <a:buSzTx/>
              <a:buNone/>
            </a:pPr>
            <a:r>
              <a:rPr lang="ja-JP" altLang="en-US" sz="2400" u="sng" dirty="0">
                <a:solidFill>
                  <a:schemeClr val="tx1"/>
                </a:solidFill>
                <a:latin typeface="メイリオ" panose="020B0604030504040204" pitchFamily="50" charset="-128"/>
                <a:ea typeface="メイリオ" panose="020B0604030504040204" pitchFamily="50" charset="-128"/>
              </a:rPr>
              <a:t>・既卒</a:t>
            </a:r>
            <a:r>
              <a:rPr lang="en-US" altLang="ja-JP" sz="2400" u="sng" dirty="0">
                <a:solidFill>
                  <a:schemeClr val="tx1"/>
                </a:solidFill>
                <a:latin typeface="メイリオ" panose="020B0604030504040204" pitchFamily="50" charset="-128"/>
                <a:ea typeface="メイリオ" panose="020B0604030504040204" pitchFamily="50" charset="-128"/>
              </a:rPr>
              <a:t>/</a:t>
            </a:r>
            <a:r>
              <a:rPr lang="ja-JP" altLang="en-US" sz="2400" u="sng" dirty="0">
                <a:solidFill>
                  <a:schemeClr val="tx1"/>
                </a:solidFill>
                <a:latin typeface="メイリオ" panose="020B0604030504040204" pitchFamily="50" charset="-128"/>
                <a:ea typeface="メイリオ" panose="020B0604030504040204" pitchFamily="50" charset="-128"/>
              </a:rPr>
              <a:t>新卒で有利不利はある？　</a:t>
            </a:r>
            <a:endParaRPr lang="en-US" altLang="ja-JP" sz="2400" u="sng"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5">
            <a:extLst>
              <a:ext uri="{FF2B5EF4-FFF2-40B4-BE49-F238E27FC236}">
                <a16:creationId xmlns:a16="http://schemas.microsoft.com/office/drawing/2014/main" id="{B107973D-4DCA-49C4-BB2E-83A4B133568C}"/>
              </a:ext>
            </a:extLst>
          </p:cNvPr>
          <p:cNvSpPr txBox="1">
            <a:spLocks noChangeArrowheads="1"/>
          </p:cNvSpPr>
          <p:nvPr/>
        </p:nvSpPr>
        <p:spPr bwMode="auto">
          <a:xfrm>
            <a:off x="1738194" y="1988699"/>
            <a:ext cx="8678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spcBef>
                <a:spcPct val="0"/>
              </a:spcBef>
              <a:buClrTx/>
              <a:buSzTx/>
              <a:buNone/>
            </a:pPr>
            <a:r>
              <a:rPr lang="ja-JP" altLang="en-US" sz="2400" u="sng" dirty="0">
                <a:solidFill>
                  <a:schemeClr val="tx1"/>
                </a:solidFill>
                <a:latin typeface="メイリオ" panose="020B0604030504040204" pitchFamily="50" charset="-128"/>
                <a:ea typeface="メイリオ" panose="020B0604030504040204" pitchFamily="50" charset="-128"/>
              </a:rPr>
              <a:t>・単科大学ならではの強みは？</a:t>
            </a:r>
          </a:p>
        </p:txBody>
      </p:sp>
      <p:sp>
        <p:nvSpPr>
          <p:cNvPr id="6" name="テキスト ボックス 5">
            <a:extLst>
              <a:ext uri="{FF2B5EF4-FFF2-40B4-BE49-F238E27FC236}">
                <a16:creationId xmlns:a16="http://schemas.microsoft.com/office/drawing/2014/main" id="{E0E3C910-9E0C-4C67-AB9B-3B25B5D46ADB}"/>
              </a:ext>
            </a:extLst>
          </p:cNvPr>
          <p:cNvSpPr txBox="1">
            <a:spLocks noChangeArrowheads="1"/>
          </p:cNvSpPr>
          <p:nvPr/>
        </p:nvSpPr>
        <p:spPr bwMode="auto">
          <a:xfrm>
            <a:off x="1738194" y="2654844"/>
            <a:ext cx="8678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spcBef>
                <a:spcPct val="0"/>
              </a:spcBef>
              <a:buClrTx/>
              <a:buSzTx/>
              <a:buNone/>
            </a:pPr>
            <a:r>
              <a:rPr lang="ja-JP" altLang="en-US" sz="2400" u="sng" dirty="0">
                <a:solidFill>
                  <a:schemeClr val="tx1"/>
                </a:solidFill>
                <a:latin typeface="メイリオ" panose="020B0604030504040204" pitchFamily="50" charset="-128"/>
                <a:ea typeface="メイリオ" panose="020B0604030504040204" pitchFamily="50" charset="-128"/>
              </a:rPr>
              <a:t>・職場の雰囲気はどんな感じ？　　</a:t>
            </a:r>
          </a:p>
        </p:txBody>
      </p:sp>
      <p:sp>
        <p:nvSpPr>
          <p:cNvPr id="8" name="テキスト ボックス 5">
            <a:extLst>
              <a:ext uri="{FF2B5EF4-FFF2-40B4-BE49-F238E27FC236}">
                <a16:creationId xmlns:a16="http://schemas.microsoft.com/office/drawing/2014/main" id="{F8169552-274D-4A0E-AAA5-3B768F580DDF}"/>
              </a:ext>
            </a:extLst>
          </p:cNvPr>
          <p:cNvSpPr txBox="1">
            <a:spLocks noChangeArrowheads="1"/>
          </p:cNvSpPr>
          <p:nvPr/>
        </p:nvSpPr>
        <p:spPr bwMode="auto">
          <a:xfrm>
            <a:off x="1734307" y="3320989"/>
            <a:ext cx="8678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spcBef>
                <a:spcPct val="0"/>
              </a:spcBef>
              <a:buClrTx/>
              <a:buSzTx/>
              <a:buNone/>
            </a:pPr>
            <a:r>
              <a:rPr lang="ja-JP" altLang="en-US" sz="2400" u="sng" dirty="0">
                <a:solidFill>
                  <a:schemeClr val="tx1"/>
                </a:solidFill>
                <a:latin typeface="メイリオ" panose="020B0604030504040204" pitchFamily="50" charset="-128"/>
                <a:ea typeface="メイリオ" panose="020B0604030504040204" pitchFamily="50" charset="-128"/>
              </a:rPr>
              <a:t>・どれくらいの人が学生と接する仕事をしているの？</a:t>
            </a:r>
          </a:p>
        </p:txBody>
      </p:sp>
      <p:sp>
        <p:nvSpPr>
          <p:cNvPr id="9" name="テキスト ボックス 5">
            <a:extLst>
              <a:ext uri="{FF2B5EF4-FFF2-40B4-BE49-F238E27FC236}">
                <a16:creationId xmlns:a16="http://schemas.microsoft.com/office/drawing/2014/main" id="{7D2CA150-7171-4391-A84B-60AA97DEBDBD}"/>
              </a:ext>
            </a:extLst>
          </p:cNvPr>
          <p:cNvSpPr txBox="1">
            <a:spLocks noChangeArrowheads="1"/>
          </p:cNvSpPr>
          <p:nvPr/>
        </p:nvSpPr>
        <p:spPr bwMode="auto">
          <a:xfrm>
            <a:off x="1738194" y="3987134"/>
            <a:ext cx="869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spcBef>
                <a:spcPct val="0"/>
              </a:spcBef>
              <a:buClrTx/>
              <a:buSzTx/>
              <a:buNone/>
            </a:pPr>
            <a:r>
              <a:rPr lang="ja-JP" altLang="en-US" sz="2400" u="sng" dirty="0">
                <a:solidFill>
                  <a:schemeClr val="tx1"/>
                </a:solidFill>
                <a:latin typeface="メイリオ" panose="020B0604030504040204" pitchFamily="50" charset="-128"/>
                <a:ea typeface="メイリオ" panose="020B0604030504040204" pitchFamily="50" charset="-128"/>
              </a:rPr>
              <a:t>・事務職員が働いている部署について、詳しく教えて！</a:t>
            </a:r>
            <a:endParaRPr lang="en-US" altLang="ja-JP" sz="2400" u="sng" dirty="0">
              <a:solidFill>
                <a:schemeClr val="tx1"/>
              </a:solidFill>
              <a:latin typeface="メイリオ" panose="020B0604030504040204" pitchFamily="50" charset="-128"/>
              <a:ea typeface="メイリオ" panose="020B0604030504040204" pitchFamily="50" charset="-128"/>
            </a:endParaRPr>
          </a:p>
        </p:txBody>
      </p:sp>
      <p:sp>
        <p:nvSpPr>
          <p:cNvPr id="10" name="テキスト ボックス 5">
            <a:extLst>
              <a:ext uri="{FF2B5EF4-FFF2-40B4-BE49-F238E27FC236}">
                <a16:creationId xmlns:a16="http://schemas.microsoft.com/office/drawing/2014/main" id="{8567204D-EB16-4ACF-B672-400DBA28F003}"/>
              </a:ext>
            </a:extLst>
          </p:cNvPr>
          <p:cNvSpPr txBox="1">
            <a:spLocks noChangeArrowheads="1"/>
          </p:cNvSpPr>
          <p:nvPr/>
        </p:nvSpPr>
        <p:spPr bwMode="auto">
          <a:xfrm>
            <a:off x="1738194" y="4653279"/>
            <a:ext cx="869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spcBef>
                <a:spcPct val="0"/>
              </a:spcBef>
              <a:buClrTx/>
              <a:buSzTx/>
              <a:buNone/>
            </a:pPr>
            <a:r>
              <a:rPr lang="ja-JP" altLang="en-US" sz="2400" u="sng" dirty="0">
                <a:solidFill>
                  <a:schemeClr val="tx1"/>
                </a:solidFill>
                <a:latin typeface="メイリオ" panose="020B0604030504040204" pitchFamily="50" charset="-128"/>
                <a:ea typeface="メイリオ" panose="020B0604030504040204" pitchFamily="50" charset="-128"/>
              </a:rPr>
              <a:t>・有給休暇は取得しやすいの？</a:t>
            </a:r>
            <a:endParaRPr lang="en-US" altLang="ja-JP" sz="2400" u="sng"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5">
            <a:extLst>
              <a:ext uri="{FF2B5EF4-FFF2-40B4-BE49-F238E27FC236}">
                <a16:creationId xmlns:a16="http://schemas.microsoft.com/office/drawing/2014/main" id="{BF8C46EE-125A-4C06-953C-25E6427382FE}"/>
              </a:ext>
            </a:extLst>
          </p:cNvPr>
          <p:cNvSpPr txBox="1">
            <a:spLocks noChangeArrowheads="1"/>
          </p:cNvSpPr>
          <p:nvPr/>
        </p:nvSpPr>
        <p:spPr bwMode="auto">
          <a:xfrm>
            <a:off x="1734307" y="5319424"/>
            <a:ext cx="8678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spcBef>
                <a:spcPct val="0"/>
              </a:spcBef>
              <a:buClrTx/>
              <a:buSzTx/>
              <a:buNone/>
            </a:pPr>
            <a:r>
              <a:rPr lang="ja-JP" altLang="en-US" sz="2400" u="sng" dirty="0">
                <a:solidFill>
                  <a:schemeClr val="tx1"/>
                </a:solidFill>
                <a:latin typeface="メイリオ" panose="020B0604030504040204" pitchFamily="50" charset="-128"/>
                <a:ea typeface="メイリオ" panose="020B0604030504040204" pitchFamily="50" charset="-128"/>
              </a:rPr>
              <a:t>・残業ってあるの？</a:t>
            </a:r>
            <a:endParaRPr lang="en-US" altLang="ja-JP" sz="2400" u="sng"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5">
            <a:extLst>
              <a:ext uri="{FF2B5EF4-FFF2-40B4-BE49-F238E27FC236}">
                <a16:creationId xmlns:a16="http://schemas.microsoft.com/office/drawing/2014/main" id="{0DE5433A-5B48-41C2-B7D8-BC46BB2458CE}"/>
              </a:ext>
            </a:extLst>
          </p:cNvPr>
          <p:cNvSpPr txBox="1">
            <a:spLocks noChangeArrowheads="1"/>
          </p:cNvSpPr>
          <p:nvPr/>
        </p:nvSpPr>
        <p:spPr bwMode="auto">
          <a:xfrm>
            <a:off x="1763587" y="5985568"/>
            <a:ext cx="8649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spcBef>
                <a:spcPct val="0"/>
              </a:spcBef>
              <a:buClrTx/>
              <a:buSzTx/>
              <a:buNone/>
            </a:pPr>
            <a:r>
              <a:rPr lang="ja-JP" altLang="en-US" sz="2400" u="sng" dirty="0">
                <a:solidFill>
                  <a:schemeClr val="tx1"/>
                </a:solidFill>
                <a:latin typeface="メイリオ" panose="020B0604030504040204" pitchFamily="50" charset="-128"/>
                <a:ea typeface="メイリオ" panose="020B0604030504040204" pitchFamily="50" charset="-128"/>
              </a:rPr>
              <a:t>・配属先はどうやって決まるの？</a:t>
            </a:r>
            <a:endParaRPr lang="en-US" altLang="ja-JP" sz="2400" u="sng"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6C258CB-BF83-4BA8-8AB3-D735698249CB}"/>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5" name="正方形/長方形 4">
            <a:extLst>
              <a:ext uri="{FF2B5EF4-FFF2-40B4-BE49-F238E27FC236}">
                <a16:creationId xmlns:a16="http://schemas.microsoft.com/office/drawing/2014/main" id="{5199165E-E445-4228-B395-FA22702C7BF0}"/>
              </a:ext>
            </a:extLst>
          </p:cNvPr>
          <p:cNvSpPr/>
          <p:nvPr/>
        </p:nvSpPr>
        <p:spPr>
          <a:xfrm>
            <a:off x="551383" y="548680"/>
            <a:ext cx="11155565"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18" name="テキスト ボックス 5"/>
          <p:cNvSpPr txBox="1">
            <a:spLocks noChangeArrowheads="1"/>
          </p:cNvSpPr>
          <p:nvPr/>
        </p:nvSpPr>
        <p:spPr bwMode="auto">
          <a:xfrm>
            <a:off x="191344" y="81290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b="1" u="sng" dirty="0">
                <a:solidFill>
                  <a:schemeClr val="tx1"/>
                </a:solidFill>
                <a:latin typeface="メイリオ" panose="020B0604030504040204" pitchFamily="50" charset="-128"/>
                <a:ea typeface="メイリオ" panose="020B0604030504040204" pitchFamily="50" charset="-128"/>
              </a:rPr>
              <a:t>工業系の大学で働く場合、理系出身のほうが有利なの？</a:t>
            </a:r>
            <a:endParaRPr lang="en-US" altLang="ja-JP" b="1" u="sng"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25FC5BC-5B4A-4580-8CE5-4E9AF1A406D2}"/>
              </a:ext>
            </a:extLst>
          </p:cNvPr>
          <p:cNvSpPr/>
          <p:nvPr/>
        </p:nvSpPr>
        <p:spPr>
          <a:xfrm>
            <a:off x="833741" y="2636912"/>
            <a:ext cx="10873208" cy="4154984"/>
          </a:xfrm>
          <a:prstGeom prst="rect">
            <a:avLst/>
          </a:prstGeom>
        </p:spPr>
        <p:txBody>
          <a:bodyPr wrap="square">
            <a:spAutoFit/>
          </a:bodyPr>
          <a:lstStyle/>
          <a:p>
            <a:pPr>
              <a:spcBef>
                <a:spcPct val="0"/>
              </a:spcBef>
              <a:buClrTx/>
              <a:buSzTx/>
              <a:buNone/>
            </a:pPr>
            <a:r>
              <a:rPr lang="ja-JP" altLang="en-US" sz="2400" dirty="0">
                <a:highlight>
                  <a:srgbClr val="FFD41C"/>
                </a:highlight>
                <a:latin typeface="メイリオ" panose="020B0604030504040204" pitchFamily="50" charset="-128"/>
                <a:ea typeface="メイリオ" panose="020B0604030504040204" pitchFamily="50" charset="-128"/>
              </a:rPr>
              <a:t>事務職員の場合は、文系・理系は関係ありません。</a:t>
            </a:r>
          </a:p>
          <a:p>
            <a:pPr>
              <a:spcBef>
                <a:spcPct val="0"/>
              </a:spcBef>
              <a:buClrTx/>
              <a:buSzTx/>
              <a:buNone/>
            </a:pPr>
            <a:r>
              <a:rPr lang="ja-JP" altLang="en-US" sz="2400" dirty="0">
                <a:latin typeface="メイリオ" panose="020B0604030504040204" pitchFamily="50" charset="-128"/>
                <a:ea typeface="メイリオ" panose="020B0604030504040204" pitchFamily="50" charset="-128"/>
              </a:rPr>
              <a:t>業務内容としては、法律に関するものであったり、会計に関するものであったり、多岐にわたるので、皆さんそれぞれの能力が発揮できる職場です。</a:t>
            </a:r>
          </a:p>
          <a:p>
            <a:pPr>
              <a:spcBef>
                <a:spcPct val="0"/>
              </a:spcBef>
              <a:buClrTx/>
              <a:buSzTx/>
              <a:buNone/>
            </a:pPr>
            <a:endParaRPr lang="ja-JP" altLang="en-US"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また、工学系の知識についても、持っていれば有利な面もありますが、特別必要ありません。</a:t>
            </a:r>
          </a:p>
          <a:p>
            <a:pPr>
              <a:spcBef>
                <a:spcPct val="0"/>
              </a:spcBef>
              <a:buClrTx/>
              <a:buSzTx/>
              <a:buNone/>
            </a:pPr>
            <a:r>
              <a:rPr lang="ja-JP" altLang="en-US" sz="2400" dirty="0">
                <a:latin typeface="メイリオ" panose="020B0604030504040204" pitchFamily="50" charset="-128"/>
                <a:ea typeface="メイリオ" panose="020B0604030504040204" pitchFamily="50" charset="-128"/>
              </a:rPr>
              <a:t>業務を行うにあたって、必要な知識を少しずつ身に着けていけば大丈夫です。</a:t>
            </a:r>
            <a:endParaRPr lang="en-US" altLang="ja-JP" sz="2400" dirty="0">
              <a:latin typeface="メイリオ" panose="020B0604030504040204" pitchFamily="50" charset="-128"/>
              <a:ea typeface="メイリオ" panose="020B0604030504040204" pitchFamily="50" charset="-128"/>
            </a:endParaRPr>
          </a:p>
          <a:p>
            <a:pPr>
              <a:spcBef>
                <a:spcPct val="0"/>
              </a:spcBef>
              <a:buClrTx/>
              <a:buSzTx/>
              <a:buNone/>
            </a:pPr>
            <a:endParaRPr lang="en-US" altLang="ja-JP" sz="2400" dirty="0">
              <a:latin typeface="メイリオ" panose="020B0604030504040204" pitchFamily="50" charset="-128"/>
              <a:ea typeface="メイリオ" panose="020B0604030504040204" pitchFamily="50" charset="-128"/>
            </a:endParaRPr>
          </a:p>
          <a:p>
            <a:pPr>
              <a:spcBef>
                <a:spcPct val="0"/>
              </a:spcBef>
            </a:pPr>
            <a:r>
              <a:rPr lang="ja-JP" altLang="en-US" sz="2400" dirty="0">
                <a:latin typeface="メイリオ" panose="020B0604030504040204" pitchFamily="50" charset="-128"/>
                <a:ea typeface="メイリオ" panose="020B0604030504040204" pitchFamily="50" charset="-128"/>
              </a:rPr>
              <a:t>法学部卒、経営学部卒、工学部卒など、様々な学部出身者が名工大で活躍しています。</a:t>
            </a:r>
            <a:endParaRPr lang="en-US" altLang="ja-JP" sz="2400" dirty="0">
              <a:latin typeface="メイリオ" panose="020B0604030504040204" pitchFamily="50" charset="-128"/>
              <a:ea typeface="メイリオ" panose="020B0604030504040204" pitchFamily="50" charset="-128"/>
            </a:endParaRPr>
          </a:p>
          <a:p>
            <a:pPr>
              <a:spcBef>
                <a:spcPct val="0"/>
              </a:spcBef>
              <a:buClrTx/>
              <a:buSzTx/>
              <a:buNone/>
            </a:pP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453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279F0CC-E7FB-4356-A0B2-3DE01541950B}"/>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5" name="正方形/長方形 4">
            <a:extLst>
              <a:ext uri="{FF2B5EF4-FFF2-40B4-BE49-F238E27FC236}">
                <a16:creationId xmlns:a16="http://schemas.microsoft.com/office/drawing/2014/main" id="{F443C07E-2C81-4909-ADC6-AA07984C47EC}"/>
              </a:ext>
            </a:extLst>
          </p:cNvPr>
          <p:cNvSpPr/>
          <p:nvPr/>
        </p:nvSpPr>
        <p:spPr>
          <a:xfrm>
            <a:off x="551383" y="548680"/>
            <a:ext cx="11155565"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E051EBA-8F18-469A-86BB-905814D8A36C}"/>
              </a:ext>
            </a:extLst>
          </p:cNvPr>
          <p:cNvSpPr/>
          <p:nvPr/>
        </p:nvSpPr>
        <p:spPr>
          <a:xfrm>
            <a:off x="659396" y="2492896"/>
            <a:ext cx="10873208" cy="2677656"/>
          </a:xfrm>
          <a:prstGeom prst="rect">
            <a:avLst/>
          </a:prstGeom>
        </p:spPr>
        <p:txBody>
          <a:bodyPr wrap="square">
            <a:spAutoFit/>
          </a:bodyPr>
          <a:lstStyle/>
          <a:p>
            <a:pPr>
              <a:spcBef>
                <a:spcPct val="0"/>
              </a:spcBef>
              <a:buClrTx/>
              <a:buSzTx/>
              <a:buNone/>
            </a:pPr>
            <a:r>
              <a:rPr lang="ja-JP" altLang="en-US" sz="2400" dirty="0">
                <a:highlight>
                  <a:srgbClr val="FFD41C"/>
                </a:highlight>
                <a:latin typeface="メイリオ" panose="020B0604030504040204" pitchFamily="50" charset="-128"/>
                <a:ea typeface="メイリオ" panose="020B0604030504040204" pitchFamily="50" charset="-128"/>
              </a:rPr>
              <a:t>既卒、新卒の別で採用の有利不利はありません。</a:t>
            </a:r>
            <a:endParaRPr lang="en-US" altLang="ja-JP" sz="2400" dirty="0">
              <a:highlight>
                <a:srgbClr val="FFD41C"/>
              </a:highlight>
              <a:latin typeface="メイリオ" panose="020B0604030504040204" pitchFamily="50" charset="-128"/>
              <a:ea typeface="メイリオ" panose="020B0604030504040204" pitchFamily="50" charset="-128"/>
            </a:endParaRPr>
          </a:p>
          <a:p>
            <a:pPr>
              <a:spcBef>
                <a:spcPct val="0"/>
              </a:spcBef>
              <a:buClrTx/>
              <a:buSzTx/>
              <a:buNone/>
            </a:pPr>
            <a:endParaRPr lang="en-US" altLang="ja-JP" sz="2400" dirty="0">
              <a:highlight>
                <a:srgbClr val="FFD41C"/>
              </a:highlight>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面接考査等に来た採用候補者を総合的に判断して採否を決定しますので、</a:t>
            </a:r>
            <a:endParaRPr lang="en-US" altLang="ja-JP"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既卒者だからといって不利ということはありません。</a:t>
            </a:r>
            <a:endParaRPr lang="en-US" altLang="ja-JP" sz="2400" dirty="0">
              <a:latin typeface="メイリオ" panose="020B0604030504040204" pitchFamily="50" charset="-128"/>
              <a:ea typeface="メイリオ" panose="020B0604030504040204" pitchFamily="50" charset="-128"/>
            </a:endParaRPr>
          </a:p>
          <a:p>
            <a:pPr>
              <a:spcBef>
                <a:spcPct val="0"/>
              </a:spcBef>
              <a:buClrTx/>
              <a:buSzTx/>
              <a:buNone/>
            </a:pPr>
            <a:endParaRPr lang="en-US" altLang="ja-JP"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なお、元銀行マン、元専門商社の営業、元</a:t>
            </a:r>
            <a:r>
              <a:rPr lang="en-US" altLang="ja-JP" sz="2400" dirty="0">
                <a:latin typeface="メイリオ" panose="020B0604030504040204" pitchFamily="50" charset="-128"/>
                <a:ea typeface="メイリオ" panose="020B0604030504040204" pitchFamily="50" charset="-128"/>
              </a:rPr>
              <a:t>SE</a:t>
            </a:r>
            <a:r>
              <a:rPr lang="ja-JP" altLang="en-US" sz="2400" dirty="0">
                <a:latin typeface="メイリオ" panose="020B0604030504040204" pitchFamily="50" charset="-128"/>
                <a:ea typeface="メイリオ" panose="020B0604030504040204" pitchFamily="50" charset="-128"/>
              </a:rPr>
              <a:t>など、様々な経歴の先輩が名工大で活躍しています。</a:t>
            </a:r>
            <a:endParaRPr lang="en-US" altLang="ja-JP" sz="2400" dirty="0">
              <a:latin typeface="メイリオ" panose="020B0604030504040204" pitchFamily="50" charset="-128"/>
              <a:ea typeface="メイリオ" panose="020B0604030504040204" pitchFamily="50" charset="-128"/>
            </a:endParaRPr>
          </a:p>
        </p:txBody>
      </p:sp>
      <p:sp>
        <p:nvSpPr>
          <p:cNvPr id="9218" name="テキスト ボックス 5"/>
          <p:cNvSpPr txBox="1">
            <a:spLocks noChangeArrowheads="1"/>
          </p:cNvSpPr>
          <p:nvPr/>
        </p:nvSpPr>
        <p:spPr bwMode="auto">
          <a:xfrm>
            <a:off x="191344" y="81290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既卒</a:t>
            </a:r>
            <a:r>
              <a:rPr lang="en-US" altLang="ja-JP" b="1" u="sng" dirty="0">
                <a:solidFill>
                  <a:schemeClr val="tx1"/>
                </a:solidFill>
                <a:latin typeface="メイリオ" panose="020B0604030504040204" pitchFamily="50" charset="-128"/>
                <a:ea typeface="メイリオ" panose="020B0604030504040204" pitchFamily="50" charset="-128"/>
              </a:rPr>
              <a:t>/</a:t>
            </a:r>
            <a:r>
              <a:rPr lang="ja-JP" altLang="en-US" b="1" u="sng" dirty="0">
                <a:solidFill>
                  <a:schemeClr val="tx1"/>
                </a:solidFill>
                <a:latin typeface="メイリオ" panose="020B0604030504040204" pitchFamily="50" charset="-128"/>
                <a:ea typeface="メイリオ" panose="020B0604030504040204" pitchFamily="50" charset="-128"/>
              </a:rPr>
              <a:t>新卒で有利不利はある？　</a:t>
            </a:r>
            <a:endParaRPr lang="en-US" altLang="ja-JP" b="1" u="sng"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84741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BF3CD51-3B88-4485-921B-367E8A30F78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5" name="正方形/長方形 4">
            <a:extLst>
              <a:ext uri="{FF2B5EF4-FFF2-40B4-BE49-F238E27FC236}">
                <a16:creationId xmlns:a16="http://schemas.microsoft.com/office/drawing/2014/main" id="{4EB634C2-DF17-4F64-B725-6BBF02B6E5F0}"/>
              </a:ext>
            </a:extLst>
          </p:cNvPr>
          <p:cNvSpPr/>
          <p:nvPr/>
        </p:nvSpPr>
        <p:spPr>
          <a:xfrm>
            <a:off x="551383" y="548680"/>
            <a:ext cx="11155565"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FFF4C01-AAB2-4EEB-A265-49D6E64D859F}"/>
              </a:ext>
            </a:extLst>
          </p:cNvPr>
          <p:cNvSpPr/>
          <p:nvPr/>
        </p:nvSpPr>
        <p:spPr>
          <a:xfrm>
            <a:off x="767408" y="2852936"/>
            <a:ext cx="10873208" cy="1938992"/>
          </a:xfrm>
          <a:prstGeom prst="rect">
            <a:avLst/>
          </a:prstGeom>
        </p:spPr>
        <p:txBody>
          <a:bodyPr wrap="square">
            <a:spAutoFit/>
          </a:bodyPr>
          <a:lstStyle/>
          <a:p>
            <a:pPr>
              <a:spcBef>
                <a:spcPct val="0"/>
              </a:spcBef>
              <a:buClrTx/>
              <a:buSzTx/>
              <a:buNone/>
            </a:pPr>
            <a:r>
              <a:rPr lang="ja-JP" altLang="en-US" sz="2400" dirty="0">
                <a:latin typeface="メイリオ" panose="020B0604030504040204" pitchFamily="50" charset="-128"/>
                <a:ea typeface="メイリオ" panose="020B0604030504040204" pitchFamily="50" charset="-128"/>
              </a:rPr>
              <a:t>単科大学は総合大学に比べると小さな組織のため、学長や事務局長といった</a:t>
            </a:r>
            <a:endParaRPr lang="en-US" altLang="ja-JP"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組織のトップの</a:t>
            </a:r>
            <a:r>
              <a:rPr lang="ja-JP" altLang="en-US" sz="2400" dirty="0">
                <a:highlight>
                  <a:srgbClr val="FFD41C"/>
                </a:highlight>
                <a:latin typeface="メイリオ" panose="020B0604030504040204" pitchFamily="50" charset="-128"/>
                <a:ea typeface="メイリオ" panose="020B0604030504040204" pitchFamily="50" charset="-128"/>
              </a:rPr>
              <a:t>意思決定が迅速に行われる</a:t>
            </a:r>
            <a:r>
              <a:rPr lang="ja-JP" altLang="en-US" sz="2400" dirty="0">
                <a:latin typeface="メイリオ" panose="020B0604030504040204" pitchFamily="50" charset="-128"/>
                <a:ea typeface="メイリオ" panose="020B0604030504040204" pitchFamily="50" charset="-128"/>
              </a:rPr>
              <a:t>ことが強みの１つです。</a:t>
            </a:r>
          </a:p>
          <a:p>
            <a:pPr>
              <a:spcBef>
                <a:spcPct val="0"/>
              </a:spcBef>
              <a:buClrTx/>
              <a:buSzTx/>
              <a:buNone/>
            </a:pPr>
            <a:endParaRPr lang="ja-JP" altLang="en-US"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これにより、通常業務はもちろんのこと、何か問題が発生した際などにも迅速な対応が可能です。</a:t>
            </a:r>
            <a:endParaRPr lang="en-US" altLang="ja-JP" sz="2400" dirty="0">
              <a:highlight>
                <a:srgbClr val="FFD41C"/>
              </a:highlight>
              <a:latin typeface="メイリオ" panose="020B0604030504040204" pitchFamily="50" charset="-128"/>
              <a:ea typeface="メイリオ" panose="020B0604030504040204" pitchFamily="50" charset="-128"/>
            </a:endParaRPr>
          </a:p>
        </p:txBody>
      </p:sp>
      <p:sp>
        <p:nvSpPr>
          <p:cNvPr id="9218" name="テキスト ボックス 5"/>
          <p:cNvSpPr txBox="1">
            <a:spLocks noChangeArrowheads="1"/>
          </p:cNvSpPr>
          <p:nvPr/>
        </p:nvSpPr>
        <p:spPr bwMode="auto">
          <a:xfrm>
            <a:off x="191344" y="81290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単科大学ならではの強みは？</a:t>
            </a:r>
          </a:p>
        </p:txBody>
      </p:sp>
    </p:spTree>
    <p:extLst>
      <p:ext uri="{BB962C8B-B14F-4D97-AF65-F5344CB8AC3E}">
        <p14:creationId xmlns:p14="http://schemas.microsoft.com/office/powerpoint/2010/main" val="298023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156485B-DFD5-4599-A72F-9E0D377CC3A4}"/>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4" name="正方形/長方形 3">
            <a:extLst>
              <a:ext uri="{FF2B5EF4-FFF2-40B4-BE49-F238E27FC236}">
                <a16:creationId xmlns:a16="http://schemas.microsoft.com/office/drawing/2014/main" id="{432AD831-1CB4-4CEE-A20E-333F0400D1E1}"/>
              </a:ext>
            </a:extLst>
          </p:cNvPr>
          <p:cNvSpPr/>
          <p:nvPr/>
        </p:nvSpPr>
        <p:spPr>
          <a:xfrm>
            <a:off x="551383" y="548680"/>
            <a:ext cx="11155565"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25FC5BC-5B4A-4580-8CE5-4E9AF1A406D2}"/>
              </a:ext>
            </a:extLst>
          </p:cNvPr>
          <p:cNvSpPr/>
          <p:nvPr/>
        </p:nvSpPr>
        <p:spPr>
          <a:xfrm>
            <a:off x="659396" y="2204864"/>
            <a:ext cx="10873208" cy="3416320"/>
          </a:xfrm>
          <a:prstGeom prst="rect">
            <a:avLst/>
          </a:prstGeom>
        </p:spPr>
        <p:txBody>
          <a:bodyPr wrap="square">
            <a:spAutoFit/>
          </a:bodyPr>
          <a:lstStyle/>
          <a:p>
            <a:pPr>
              <a:spcBef>
                <a:spcPct val="0"/>
              </a:spcBef>
              <a:buClrTx/>
              <a:buSzTx/>
              <a:buNone/>
            </a:pPr>
            <a:r>
              <a:rPr lang="ja-JP" altLang="en-US" sz="2400" dirty="0">
                <a:latin typeface="メイリオ" panose="020B0604030504040204" pitchFamily="50" charset="-128"/>
                <a:ea typeface="メイリオ" panose="020B0604030504040204" pitchFamily="50" charset="-128"/>
              </a:rPr>
              <a:t>本学は、比較的小さな組織ということもあり、</a:t>
            </a:r>
            <a:r>
              <a:rPr lang="ja-JP" altLang="en-US" sz="2400" dirty="0">
                <a:highlight>
                  <a:srgbClr val="FFD41C"/>
                </a:highlight>
                <a:latin typeface="メイリオ" panose="020B0604030504040204" pitchFamily="50" charset="-128"/>
                <a:ea typeface="メイリオ" panose="020B0604030504040204" pitchFamily="50" charset="-128"/>
              </a:rPr>
              <a:t>職員間のコミュニケーションが非常にとりやすく、とても風通しの良い職場</a:t>
            </a:r>
            <a:r>
              <a:rPr lang="ja-JP" altLang="en-US" sz="2400" dirty="0">
                <a:latin typeface="メイリオ" panose="020B0604030504040204" pitchFamily="50" charset="-128"/>
                <a:ea typeface="メイリオ" panose="020B0604030504040204" pitchFamily="50" charset="-128"/>
              </a:rPr>
              <a:t>です。</a:t>
            </a:r>
          </a:p>
          <a:p>
            <a:pPr>
              <a:spcBef>
                <a:spcPct val="0"/>
              </a:spcBef>
              <a:buClrTx/>
              <a:buSzTx/>
              <a:buNone/>
            </a:pPr>
            <a:endParaRPr lang="ja-JP" altLang="en-US"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また、安心して業務を行っていくことができるよう、新しく採用された職員に対して、</a:t>
            </a:r>
            <a:r>
              <a:rPr lang="ja-JP" altLang="en-US" sz="2400" dirty="0">
                <a:highlight>
                  <a:srgbClr val="FFD41C"/>
                </a:highlight>
                <a:latin typeface="メイリオ" panose="020B0604030504040204" pitchFamily="50" charset="-128"/>
                <a:ea typeface="メイリオ" panose="020B0604030504040204" pitchFamily="50" charset="-128"/>
              </a:rPr>
              <a:t>２～３年前に採用された先輩職員がサポートを行う、「若手職員アドバイザー制度」</a:t>
            </a:r>
            <a:r>
              <a:rPr lang="ja-JP" altLang="en-US" sz="2400" dirty="0">
                <a:latin typeface="メイリオ" panose="020B0604030504040204" pitchFamily="50" charset="-128"/>
                <a:ea typeface="メイリオ" panose="020B0604030504040204" pitchFamily="50" charset="-128"/>
              </a:rPr>
              <a:t>を設けています。</a:t>
            </a:r>
          </a:p>
          <a:p>
            <a:pPr>
              <a:spcBef>
                <a:spcPct val="0"/>
              </a:spcBef>
              <a:buClrTx/>
              <a:buSzTx/>
              <a:buNone/>
            </a:pPr>
            <a:endParaRPr lang="ja-JP" altLang="en-US"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職員同士でテニスやサッカー、ボウリングなどスポーツをしたり、</a:t>
            </a:r>
            <a:endParaRPr lang="en-US" altLang="ja-JP"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a:latin typeface="メイリオ" panose="020B0604030504040204" pitchFamily="50" charset="-128"/>
                <a:ea typeface="メイリオ" panose="020B0604030504040204" pitchFamily="50" charset="-128"/>
              </a:rPr>
              <a:t>飲み</a:t>
            </a:r>
            <a:r>
              <a:rPr lang="ja-JP" altLang="en-US" sz="2400" dirty="0">
                <a:latin typeface="メイリオ" panose="020B0604030504040204" pitchFamily="50" charset="-128"/>
                <a:ea typeface="メイリオ" panose="020B0604030504040204" pitchFamily="50" charset="-128"/>
              </a:rPr>
              <a:t>ニケーションを行うなど、部署を超えた職員間</a:t>
            </a:r>
            <a:r>
              <a:rPr lang="ja-JP" altLang="en-US" sz="2400">
                <a:latin typeface="メイリオ" panose="020B0604030504040204" pitchFamily="50" charset="-128"/>
                <a:ea typeface="メイリオ" panose="020B0604030504040204" pitchFamily="50" charset="-128"/>
              </a:rPr>
              <a:t>の交流も行われています。</a:t>
            </a:r>
            <a:endParaRPr lang="ja-JP" altLang="en-US" dirty="0">
              <a:latin typeface="メイリオ" panose="020B0604030504040204" pitchFamily="50" charset="-128"/>
              <a:ea typeface="メイリオ" panose="020B0604030504040204" pitchFamily="50" charset="-128"/>
            </a:endParaRPr>
          </a:p>
        </p:txBody>
      </p:sp>
      <p:sp>
        <p:nvSpPr>
          <p:cNvPr id="5" name="テキスト ボックス 5">
            <a:extLst>
              <a:ext uri="{FF2B5EF4-FFF2-40B4-BE49-F238E27FC236}">
                <a16:creationId xmlns:a16="http://schemas.microsoft.com/office/drawing/2014/main" id="{DCD4D061-82B7-4985-B120-C8B375050ECC}"/>
              </a:ext>
            </a:extLst>
          </p:cNvPr>
          <p:cNvSpPr txBox="1">
            <a:spLocks noChangeArrowheads="1"/>
          </p:cNvSpPr>
          <p:nvPr/>
        </p:nvSpPr>
        <p:spPr bwMode="auto">
          <a:xfrm>
            <a:off x="191344" y="81290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職場の雰囲気はどんな感じですか？</a:t>
            </a:r>
          </a:p>
        </p:txBody>
      </p:sp>
    </p:spTree>
    <p:extLst>
      <p:ext uri="{BB962C8B-B14F-4D97-AF65-F5344CB8AC3E}">
        <p14:creationId xmlns:p14="http://schemas.microsoft.com/office/powerpoint/2010/main" val="168489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1BDCE4E-25D6-425A-838E-F1F25596482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4" name="正方形/長方形 3">
            <a:extLst>
              <a:ext uri="{FF2B5EF4-FFF2-40B4-BE49-F238E27FC236}">
                <a16:creationId xmlns:a16="http://schemas.microsoft.com/office/drawing/2014/main" id="{E3E2EB10-0569-4C06-9F9F-18A032C2EEB5}"/>
              </a:ext>
            </a:extLst>
          </p:cNvPr>
          <p:cNvSpPr/>
          <p:nvPr/>
        </p:nvSpPr>
        <p:spPr>
          <a:xfrm>
            <a:off x="551383" y="548680"/>
            <a:ext cx="11155565"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25FC5BC-5B4A-4580-8CE5-4E9AF1A406D2}"/>
              </a:ext>
            </a:extLst>
          </p:cNvPr>
          <p:cNvSpPr/>
          <p:nvPr/>
        </p:nvSpPr>
        <p:spPr>
          <a:xfrm>
            <a:off x="659396" y="2492896"/>
            <a:ext cx="10873208" cy="2308324"/>
          </a:xfrm>
          <a:prstGeom prst="rect">
            <a:avLst/>
          </a:prstGeom>
        </p:spPr>
        <p:txBody>
          <a:bodyPr wrap="square">
            <a:spAutoFit/>
          </a:bodyPr>
          <a:lstStyle/>
          <a:p>
            <a:pPr>
              <a:spcBef>
                <a:spcPct val="0"/>
              </a:spcBef>
              <a:buClrTx/>
              <a:buSzTx/>
              <a:buNone/>
            </a:pPr>
            <a:r>
              <a:rPr lang="ja-JP" altLang="en-US" sz="2400" dirty="0">
                <a:latin typeface="メイリオ" panose="020B0604030504040204" pitchFamily="50" charset="-128"/>
                <a:ea typeface="メイリオ" panose="020B0604030504040204" pitchFamily="50" charset="-128"/>
              </a:rPr>
              <a:t>現在、本学で働いている事務職員（約１２０人）のうち、</a:t>
            </a:r>
            <a:r>
              <a:rPr lang="ja-JP" altLang="en-US" sz="2400" dirty="0">
                <a:highlight>
                  <a:srgbClr val="FFD41C"/>
                </a:highlight>
                <a:latin typeface="メイリオ" panose="020B0604030504040204" pitchFamily="50" charset="-128"/>
                <a:ea typeface="メイリオ" panose="020B0604030504040204" pitchFamily="50" charset="-128"/>
              </a:rPr>
              <a:t>約３割</a:t>
            </a:r>
            <a:r>
              <a:rPr lang="ja-JP" altLang="en-US" sz="2400" dirty="0">
                <a:latin typeface="メイリオ" panose="020B0604030504040204" pitchFamily="50" charset="-128"/>
                <a:ea typeface="メイリオ" panose="020B0604030504040204" pitchFamily="50" charset="-128"/>
              </a:rPr>
              <a:t>の職員が、学生と接する機会の多い、学務課・学生生活課・入試課に所属しています。</a:t>
            </a:r>
          </a:p>
          <a:p>
            <a:pPr>
              <a:spcBef>
                <a:spcPct val="0"/>
              </a:spcBef>
              <a:buClrTx/>
              <a:buSzTx/>
              <a:buNone/>
            </a:pPr>
            <a:endParaRPr lang="ja-JP" altLang="en-US" sz="2400" dirty="0">
              <a:latin typeface="メイリオ" panose="020B0604030504040204" pitchFamily="50" charset="-128"/>
              <a:ea typeface="メイリオ" panose="020B0604030504040204" pitchFamily="50" charset="-128"/>
            </a:endParaRPr>
          </a:p>
          <a:p>
            <a:pPr>
              <a:spcBef>
                <a:spcPct val="0"/>
              </a:spcBef>
              <a:buClrTx/>
              <a:buSzTx/>
              <a:buNone/>
            </a:pPr>
            <a:r>
              <a:rPr lang="ja-JP" altLang="en-US" sz="2400" dirty="0">
                <a:latin typeface="メイリオ" panose="020B0604030504040204" pitchFamily="50" charset="-128"/>
                <a:ea typeface="メイリオ" panose="020B0604030504040204" pitchFamily="50" charset="-128"/>
              </a:rPr>
              <a:t>大学職員のイメージは、学生と窓口で直接やりとりするような印象が強いと思いますが、</a:t>
            </a:r>
            <a:r>
              <a:rPr lang="ja-JP" altLang="en-US" sz="2400" dirty="0">
                <a:highlight>
                  <a:srgbClr val="FFD41C"/>
                </a:highlight>
                <a:latin typeface="メイリオ" panose="020B0604030504040204" pitchFamily="50" charset="-128"/>
                <a:ea typeface="メイリオ" panose="020B0604030504040204" pitchFamily="50" charset="-128"/>
              </a:rPr>
              <a:t>意外にも教職員や企業・官庁などとやりとりする仕事をしている職員も数多くいます</a:t>
            </a:r>
            <a:r>
              <a:rPr lang="ja-JP" altLang="en-US" sz="2400" dirty="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sp>
        <p:nvSpPr>
          <p:cNvPr id="5" name="テキスト ボックス 5">
            <a:extLst>
              <a:ext uri="{FF2B5EF4-FFF2-40B4-BE49-F238E27FC236}">
                <a16:creationId xmlns:a16="http://schemas.microsoft.com/office/drawing/2014/main" id="{EDBB10E4-5095-4E4B-B27B-9255F3627281}"/>
              </a:ext>
            </a:extLst>
          </p:cNvPr>
          <p:cNvSpPr txBox="1">
            <a:spLocks noChangeArrowheads="1"/>
          </p:cNvSpPr>
          <p:nvPr/>
        </p:nvSpPr>
        <p:spPr bwMode="auto">
          <a:xfrm>
            <a:off x="191344" y="81290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どれくらいの人が学生と接する仕事をしているの？</a:t>
            </a:r>
          </a:p>
        </p:txBody>
      </p:sp>
    </p:spTree>
    <p:extLst>
      <p:ext uri="{BB962C8B-B14F-4D97-AF65-F5344CB8AC3E}">
        <p14:creationId xmlns:p14="http://schemas.microsoft.com/office/powerpoint/2010/main" val="320144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BC5D1AE-00DA-4F20-92A0-C8DAEE6BCC34}"/>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sp>
        <p:nvSpPr>
          <p:cNvPr id="4" name="正方形/長方形 3">
            <a:extLst>
              <a:ext uri="{FF2B5EF4-FFF2-40B4-BE49-F238E27FC236}">
                <a16:creationId xmlns:a16="http://schemas.microsoft.com/office/drawing/2014/main" id="{2632E32E-E7F0-4E53-939F-13A9346A3176}"/>
              </a:ext>
            </a:extLst>
          </p:cNvPr>
          <p:cNvSpPr/>
          <p:nvPr/>
        </p:nvSpPr>
        <p:spPr>
          <a:xfrm>
            <a:off x="551383" y="548680"/>
            <a:ext cx="11155565" cy="597723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25FC5BC-5B4A-4580-8CE5-4E9AF1A406D2}"/>
              </a:ext>
            </a:extLst>
          </p:cNvPr>
          <p:cNvSpPr/>
          <p:nvPr/>
        </p:nvSpPr>
        <p:spPr>
          <a:xfrm>
            <a:off x="1235460" y="3198167"/>
            <a:ext cx="9721080" cy="461665"/>
          </a:xfrm>
          <a:prstGeom prst="rect">
            <a:avLst/>
          </a:prstGeom>
        </p:spPr>
        <p:txBody>
          <a:bodyPr wrap="square">
            <a:spAutoFit/>
          </a:bodyPr>
          <a:lstStyle/>
          <a:p>
            <a:pPr>
              <a:spcBef>
                <a:spcPct val="0"/>
              </a:spcBef>
              <a:buClrTx/>
              <a:buSzTx/>
              <a:buNone/>
            </a:pPr>
            <a:r>
              <a:rPr lang="ja-JP" altLang="en-US" sz="2400" dirty="0">
                <a:highlight>
                  <a:srgbClr val="FFD41C"/>
                </a:highlight>
                <a:latin typeface="メイリオ" panose="020B0604030504040204" pitchFamily="50" charset="-128"/>
                <a:ea typeface="メイリオ" panose="020B0604030504040204" pitchFamily="50" charset="-128"/>
              </a:rPr>
              <a:t>それぞれの部署の業務内容について、次ページよりご紹介します。</a:t>
            </a:r>
          </a:p>
        </p:txBody>
      </p:sp>
      <p:sp>
        <p:nvSpPr>
          <p:cNvPr id="5" name="テキスト ボックス 5">
            <a:extLst>
              <a:ext uri="{FF2B5EF4-FFF2-40B4-BE49-F238E27FC236}">
                <a16:creationId xmlns:a16="http://schemas.microsoft.com/office/drawing/2014/main" id="{928E39CD-B299-41F0-A9AF-05B2A4ACAEA1}"/>
              </a:ext>
            </a:extLst>
          </p:cNvPr>
          <p:cNvSpPr txBox="1">
            <a:spLocks noChangeArrowheads="1"/>
          </p:cNvSpPr>
          <p:nvPr/>
        </p:nvSpPr>
        <p:spPr bwMode="auto">
          <a:xfrm>
            <a:off x="191344" y="812900"/>
            <a:ext cx="115212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ctr">
              <a:spcBef>
                <a:spcPct val="0"/>
              </a:spcBef>
              <a:buClrTx/>
              <a:buSzTx/>
              <a:buNone/>
            </a:pPr>
            <a:r>
              <a:rPr lang="ja-JP" altLang="en-US" b="1" u="sng" dirty="0">
                <a:solidFill>
                  <a:schemeClr val="tx1"/>
                </a:solidFill>
                <a:latin typeface="メイリオ" panose="020B0604030504040204" pitchFamily="50" charset="-128"/>
                <a:ea typeface="メイリオ" panose="020B0604030504040204" pitchFamily="50" charset="-128"/>
              </a:rPr>
              <a:t>事務職員が働いている部署について、詳しく教えて！</a:t>
            </a:r>
            <a:endParaRPr lang="en-US" altLang="ja-JP" b="1" u="sng"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845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98AAA330-8548-466A-A3D8-270FEA2CE39C}"/>
              </a:ext>
            </a:extLst>
          </p:cNvPr>
          <p:cNvSpPr/>
          <p:nvPr/>
        </p:nvSpPr>
        <p:spPr>
          <a:xfrm>
            <a:off x="157172" y="2417879"/>
            <a:ext cx="11737304" cy="166808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3C51CD4D-A402-49AA-BE86-EA8DE89A2590}"/>
              </a:ext>
            </a:extLst>
          </p:cNvPr>
          <p:cNvSpPr/>
          <p:nvPr/>
        </p:nvSpPr>
        <p:spPr>
          <a:xfrm>
            <a:off x="7608168" y="2601381"/>
            <a:ext cx="4068453" cy="129903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ja-JP" altLang="en-US" sz="1600" dirty="0">
                <a:solidFill>
                  <a:schemeClr val="bg1"/>
                </a:solidFill>
                <a:latin typeface="メイリオ" panose="020B0604030504040204" pitchFamily="50" charset="-128"/>
                <a:ea typeface="メイリオ" panose="020B0604030504040204" pitchFamily="50" charset="-128"/>
              </a:rPr>
              <a:t>直接学生と向き合いながら、学生生活が充実し、安全に過ごすことができるよう幅広くサポートし学生の成長を支える仕事です。</a:t>
            </a:r>
            <a:endParaRPr lang="ja-JP" altLang="en-US" sz="1600" baseline="-25000" dirty="0">
              <a:solidFill>
                <a:schemeClr val="bg1"/>
              </a:solidFill>
              <a:latin typeface="メイリオ" panose="020B0604030504040204" pitchFamily="50" charset="-128"/>
              <a:ea typeface="メイリオ" panose="020B0604030504040204" pitchFamily="50" charset="-128"/>
            </a:endParaRPr>
          </a:p>
        </p:txBody>
      </p:sp>
      <p:sp>
        <p:nvSpPr>
          <p:cNvPr id="21" name="二等辺三角形 20">
            <a:extLst>
              <a:ext uri="{FF2B5EF4-FFF2-40B4-BE49-F238E27FC236}">
                <a16:creationId xmlns:a16="http://schemas.microsoft.com/office/drawing/2014/main" id="{B5A3A31E-C34C-4BA8-8E05-A5ECE2345575}"/>
              </a:ext>
            </a:extLst>
          </p:cNvPr>
          <p:cNvSpPr/>
          <p:nvPr/>
        </p:nvSpPr>
        <p:spPr>
          <a:xfrm rot="5400000">
            <a:off x="6780610" y="3142886"/>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0049C02D-E8FA-4572-9929-519A89B3747A}"/>
              </a:ext>
            </a:extLst>
          </p:cNvPr>
          <p:cNvSpPr/>
          <p:nvPr/>
        </p:nvSpPr>
        <p:spPr>
          <a:xfrm>
            <a:off x="221292" y="4581128"/>
            <a:ext cx="11737304" cy="166808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B1AE718-EC81-4343-B819-22614C98FF9D}"/>
              </a:ext>
            </a:extLst>
          </p:cNvPr>
          <p:cNvSpPr/>
          <p:nvPr/>
        </p:nvSpPr>
        <p:spPr>
          <a:xfrm>
            <a:off x="191344" y="260649"/>
            <a:ext cx="11737304" cy="160339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1344" y="260648"/>
            <a:ext cx="1944216" cy="360363"/>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ja-JP" altLang="en-US" sz="1800" dirty="0">
                <a:solidFill>
                  <a:schemeClr val="bg1"/>
                </a:solidFill>
                <a:latin typeface="メイリオ" panose="020B0604030504040204" pitchFamily="50" charset="-128"/>
                <a:ea typeface="メイリオ" panose="020B0604030504040204" pitchFamily="50" charset="-128"/>
              </a:rPr>
              <a:t>学務課</a:t>
            </a:r>
          </a:p>
        </p:txBody>
      </p:sp>
      <p:sp>
        <p:nvSpPr>
          <p:cNvPr id="9" name="正方形/長方形 8"/>
          <p:cNvSpPr/>
          <p:nvPr/>
        </p:nvSpPr>
        <p:spPr>
          <a:xfrm>
            <a:off x="157172" y="2413771"/>
            <a:ext cx="1978388" cy="358775"/>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ja-JP" altLang="en-US" sz="1800" dirty="0">
                <a:solidFill>
                  <a:schemeClr val="bg1"/>
                </a:solidFill>
                <a:latin typeface="メイリオ" panose="020B0604030504040204" pitchFamily="50" charset="-128"/>
                <a:ea typeface="メイリオ" panose="020B0604030504040204" pitchFamily="50" charset="-128"/>
              </a:rPr>
              <a:t>学生生活課</a:t>
            </a:r>
          </a:p>
        </p:txBody>
      </p:sp>
      <p:sp>
        <p:nvSpPr>
          <p:cNvPr id="6" name="正方形/長方形 5"/>
          <p:cNvSpPr/>
          <p:nvPr/>
        </p:nvSpPr>
        <p:spPr>
          <a:xfrm>
            <a:off x="191344" y="855482"/>
            <a:ext cx="6244633" cy="584775"/>
          </a:xfrm>
          <a:prstGeom prst="rect">
            <a:avLst/>
          </a:prstGeom>
          <a:noFill/>
        </p:spPr>
        <p:txBody>
          <a:bodyPr wrap="square">
            <a:spAutoFit/>
          </a:bodyPr>
          <a:lstStyle/>
          <a:p>
            <a:pPr marL="179388" algn="just" eaLnBrk="1" hangingPunct="1">
              <a:defRPr/>
            </a:pPr>
            <a:r>
              <a:rPr lang="ja-JP" altLang="en-US" sz="1600" dirty="0">
                <a:latin typeface="メイリオ" panose="020B0604030504040204" pitchFamily="50" charset="-128"/>
                <a:ea typeface="メイリオ" panose="020B0604030504040204" pitchFamily="50" charset="-128"/>
              </a:rPr>
              <a:t>学生の履修計画から成績管理まで授業全般に係る業務、学習相談、生涯学習などの業務を行っています。</a:t>
            </a:r>
            <a:endParaRPr lang="ja-JP" altLang="en-US" sz="1600" baseline="-25000" dirty="0">
              <a:latin typeface="メイリオ" panose="020B0604030504040204" pitchFamily="50" charset="-128"/>
              <a:ea typeface="メイリオ" panose="020B0604030504040204" pitchFamily="50" charset="-128"/>
            </a:endParaRPr>
          </a:p>
        </p:txBody>
      </p:sp>
      <p:sp>
        <p:nvSpPr>
          <p:cNvPr id="27655" name="正方形/長方形 7"/>
          <p:cNvSpPr>
            <a:spLocks noChangeArrowheads="1"/>
          </p:cNvSpPr>
          <p:nvPr/>
        </p:nvSpPr>
        <p:spPr bwMode="auto">
          <a:xfrm>
            <a:off x="147835" y="2827117"/>
            <a:ext cx="6285383" cy="1077218"/>
          </a:xfrm>
          <a:prstGeom prst="rect">
            <a:avLst/>
          </a:prstGeom>
          <a:noFill/>
          <a:ln>
            <a:noFill/>
          </a:ln>
        </p:spPr>
        <p:txBody>
          <a:bodyPr wrap="square">
            <a:spAutoFit/>
          </a:bodyPr>
          <a:lstStyle>
            <a:lvl1pPr marL="179388">
              <a:spcBef>
                <a:spcPct val="20000"/>
              </a:spcBef>
              <a:buClr>
                <a:schemeClr val="bg2"/>
              </a:buClr>
              <a:buSzPct val="80000"/>
              <a:buChar char="•"/>
              <a:defRPr kumimoji="1" sz="3200">
                <a:solidFill>
                  <a:srgbClr val="B2B2B2"/>
                </a:solidFill>
                <a:latin typeface="Verdana" panose="020B0604030504040204" pitchFamily="34" charset="0"/>
                <a:ea typeface="ＭＳ Ｐゴシック" panose="020B0600070205080204" pitchFamily="50" charset="-128"/>
              </a:defRPr>
            </a:lvl1pPr>
            <a:lvl2pPr marL="742950" indent="-285750">
              <a:spcBef>
                <a:spcPct val="20000"/>
              </a:spcBef>
              <a:buClr>
                <a:schemeClr val="bg2"/>
              </a:buClr>
              <a:buSzPct val="80000"/>
              <a:buChar char="•"/>
              <a:defRPr kumimoji="1" sz="2800">
                <a:solidFill>
                  <a:srgbClr val="B2B2B2"/>
                </a:solidFill>
                <a:latin typeface="Verdana" panose="020B0604030504040204" pitchFamily="34" charset="0"/>
                <a:ea typeface="ＭＳ Ｐゴシック" panose="020B0600070205080204" pitchFamily="50" charset="-128"/>
              </a:defRPr>
            </a:lvl2pPr>
            <a:lvl3pPr marL="1143000" indent="-228600">
              <a:spcBef>
                <a:spcPct val="20000"/>
              </a:spcBef>
              <a:buClr>
                <a:schemeClr val="bg2"/>
              </a:buClr>
              <a:buSzPct val="80000"/>
              <a:buChar char="•"/>
              <a:defRPr kumimoji="1" sz="2400">
                <a:solidFill>
                  <a:srgbClr val="B2B2B2"/>
                </a:solidFill>
                <a:latin typeface="Verdana" panose="020B0604030504040204" pitchFamily="34" charset="0"/>
                <a:ea typeface="ＭＳ Ｐゴシック" panose="020B0600070205080204" pitchFamily="50" charset="-128"/>
              </a:defRPr>
            </a:lvl3pPr>
            <a:lvl4pPr marL="16002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4pPr>
            <a:lvl5pPr marL="2057400" indent="-228600">
              <a:spcBef>
                <a:spcPct val="20000"/>
              </a:spcBef>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SzPct val="80000"/>
              <a:buChar char="•"/>
              <a:defRPr kumimoji="1" sz="2000">
                <a:solidFill>
                  <a:srgbClr val="B2B2B2"/>
                </a:solidFill>
                <a:latin typeface="Verdana" panose="020B0604030504040204" pitchFamily="34" charset="0"/>
                <a:ea typeface="ＭＳ Ｐゴシック" panose="020B0600070205080204" pitchFamily="50" charset="-128"/>
              </a:defRPr>
            </a:lvl9pPr>
          </a:lstStyle>
          <a:p>
            <a:pPr algn="just" eaLnBrk="1" hangingPunct="1">
              <a:spcBef>
                <a:spcPct val="0"/>
              </a:spcBef>
              <a:buClrTx/>
              <a:buSzTx/>
              <a:buFontTx/>
              <a:buNone/>
            </a:pPr>
            <a:r>
              <a:rPr lang="ja-JP" altLang="en-US" sz="1600" dirty="0">
                <a:solidFill>
                  <a:schemeClr val="tx1"/>
                </a:solidFill>
                <a:latin typeface="メイリオ" panose="020B0604030504040204" pitchFamily="50" charset="-128"/>
                <a:ea typeface="メイリオ" panose="020B0604030504040204" pitchFamily="50" charset="-128"/>
              </a:rPr>
              <a:t>奨学金、授業料免除、キャリア、就職支援、課外活動、学生相談、保健の生活支援などに関する業務を行っています。また、留学生の受入、日本人学生の海外派遣などの国際交流に関する仕事も担当しています。</a:t>
            </a:r>
            <a:endParaRPr lang="ja-JP" altLang="en-US" sz="1600" baseline="-250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233404" y="4581128"/>
            <a:ext cx="1902156" cy="360362"/>
          </a:xfrm>
          <a:prstGeom prst="rect">
            <a:avLst/>
          </a:prstGeom>
          <a:solidFill>
            <a:srgbClr val="084E8F"/>
          </a:solidFill>
          <a:ln w="19050" cmpd="sng">
            <a:noFill/>
          </a:ln>
          <a:effectLst/>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r>
              <a:rPr lang="ja-JP" altLang="en-US" sz="1800" dirty="0">
                <a:solidFill>
                  <a:schemeClr val="bg1"/>
                </a:solidFill>
                <a:latin typeface="メイリオ" panose="020B0604030504040204" pitchFamily="50" charset="-128"/>
                <a:ea typeface="メイリオ" panose="020B0604030504040204" pitchFamily="50" charset="-128"/>
              </a:rPr>
              <a:t>入試課</a:t>
            </a:r>
          </a:p>
        </p:txBody>
      </p:sp>
      <p:sp>
        <p:nvSpPr>
          <p:cNvPr id="10" name="正方形/長方形 9"/>
          <p:cNvSpPr/>
          <p:nvPr/>
        </p:nvSpPr>
        <p:spPr>
          <a:xfrm>
            <a:off x="221292" y="5144189"/>
            <a:ext cx="6244632" cy="338554"/>
          </a:xfrm>
          <a:prstGeom prst="rect">
            <a:avLst/>
          </a:prstGeom>
          <a:noFill/>
        </p:spPr>
        <p:txBody>
          <a:bodyPr wrap="square">
            <a:spAutoFit/>
          </a:bodyPr>
          <a:lstStyle/>
          <a:p>
            <a:pPr marL="179388" algn="just" eaLnBrk="1" hangingPunct="1">
              <a:defRPr/>
            </a:pPr>
            <a:r>
              <a:rPr lang="ja-JP" altLang="en-US" sz="1600" dirty="0">
                <a:latin typeface="メイリオ" panose="020B0604030504040204" pitchFamily="50" charset="-128"/>
                <a:ea typeface="メイリオ" panose="020B0604030504040204" pitchFamily="50" charset="-128"/>
              </a:rPr>
              <a:t>入試に関する業務、オープンキャンパス等を行っています。</a:t>
            </a:r>
            <a:endParaRPr lang="ja-JP" altLang="en-US" sz="1600" baseline="-250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97462FC5-7873-4C54-ABDF-7E5319D570B5}"/>
              </a:ext>
            </a:extLst>
          </p:cNvPr>
          <p:cNvSpPr/>
          <p:nvPr/>
        </p:nvSpPr>
        <p:spPr>
          <a:xfrm>
            <a:off x="7608167" y="404664"/>
            <a:ext cx="4068454" cy="129614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メイリオ" panose="020B0604030504040204" pitchFamily="50" charset="-128"/>
                <a:ea typeface="メイリオ" panose="020B0604030504040204" pitchFamily="50" charset="-128"/>
              </a:rPr>
              <a:t>学生と直に接し、学生の生の声を聞きながら、仕事をしています。</a:t>
            </a:r>
          </a:p>
        </p:txBody>
      </p:sp>
      <p:sp>
        <p:nvSpPr>
          <p:cNvPr id="17" name="正方形/長方形 16">
            <a:extLst>
              <a:ext uri="{FF2B5EF4-FFF2-40B4-BE49-F238E27FC236}">
                <a16:creationId xmlns:a16="http://schemas.microsoft.com/office/drawing/2014/main" id="{C9098A3D-8848-4642-8ADF-4D71DAEA7E1A}"/>
              </a:ext>
            </a:extLst>
          </p:cNvPr>
          <p:cNvSpPr/>
          <p:nvPr/>
        </p:nvSpPr>
        <p:spPr>
          <a:xfrm>
            <a:off x="7608167" y="4787060"/>
            <a:ext cx="4068454" cy="1299034"/>
          </a:xfrm>
          <a:prstGeom prst="rect">
            <a:avLst/>
          </a:prstGeom>
          <a:solidFill>
            <a:srgbClr val="084E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gn="just">
              <a:defRPr/>
            </a:pPr>
            <a:r>
              <a:rPr lang="ja-JP" altLang="en-US" sz="1600" dirty="0">
                <a:solidFill>
                  <a:schemeClr val="bg1"/>
                </a:solidFill>
                <a:latin typeface="メイリオ" panose="020B0604030504040204" pitchFamily="50" charset="-128"/>
                <a:ea typeface="メイリオ" panose="020B0604030504040204" pitchFamily="50" charset="-128"/>
              </a:rPr>
              <a:t>名工大へ進学を目指す人に大学の魅力を伝え、多くの志願者、優秀な学生を確保するための業務を行います。</a:t>
            </a:r>
            <a:endParaRPr lang="ja-JP" altLang="en-US" sz="1600" baseline="-25000" dirty="0">
              <a:solidFill>
                <a:schemeClr val="bg1"/>
              </a:solidFill>
              <a:latin typeface="メイリオ" panose="020B0604030504040204" pitchFamily="50" charset="-128"/>
              <a:ea typeface="メイリオ" panose="020B0604030504040204" pitchFamily="50" charset="-128"/>
            </a:endParaRPr>
          </a:p>
        </p:txBody>
      </p:sp>
      <p:sp>
        <p:nvSpPr>
          <p:cNvPr id="18" name="二等辺三角形 17">
            <a:extLst>
              <a:ext uri="{FF2B5EF4-FFF2-40B4-BE49-F238E27FC236}">
                <a16:creationId xmlns:a16="http://schemas.microsoft.com/office/drawing/2014/main" id="{FC067FBC-7706-43B0-97A2-CC088E84F011}"/>
              </a:ext>
            </a:extLst>
          </p:cNvPr>
          <p:cNvSpPr/>
          <p:nvPr/>
        </p:nvSpPr>
        <p:spPr>
          <a:xfrm rot="5400000">
            <a:off x="6780387" y="5264199"/>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22" name="グラフィックス 21" descr="鉛筆">
            <a:extLst>
              <a:ext uri="{FF2B5EF4-FFF2-40B4-BE49-F238E27FC236}">
                <a16:creationId xmlns:a16="http://schemas.microsoft.com/office/drawing/2014/main" id="{8FC92311-34F6-469A-B3C5-71BECC8948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404" y="4593455"/>
            <a:ext cx="330682" cy="330682"/>
          </a:xfrm>
          <a:prstGeom prst="rect">
            <a:avLst/>
          </a:prstGeom>
        </p:spPr>
      </p:pic>
      <p:pic>
        <p:nvPicPr>
          <p:cNvPr id="23" name="グラフィックス 22" descr="棚の本">
            <a:extLst>
              <a:ext uri="{FF2B5EF4-FFF2-40B4-BE49-F238E27FC236}">
                <a16:creationId xmlns:a16="http://schemas.microsoft.com/office/drawing/2014/main" id="{DC9A97B0-6F7C-4C11-A2D9-65EBF875CAB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172" y="2428632"/>
            <a:ext cx="330682" cy="330682"/>
          </a:xfrm>
          <a:prstGeom prst="rect">
            <a:avLst/>
          </a:prstGeom>
        </p:spPr>
      </p:pic>
      <p:pic>
        <p:nvPicPr>
          <p:cNvPr id="24" name="グラフィックス 23" descr="卒業式用の角帽">
            <a:extLst>
              <a:ext uri="{FF2B5EF4-FFF2-40B4-BE49-F238E27FC236}">
                <a16:creationId xmlns:a16="http://schemas.microsoft.com/office/drawing/2014/main" id="{4B93A8C1-D1AA-4093-84B9-30F739E6AF6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719" y="275400"/>
            <a:ext cx="333383" cy="333383"/>
          </a:xfrm>
          <a:prstGeom prst="rect">
            <a:avLst/>
          </a:prstGeom>
        </p:spPr>
      </p:pic>
      <p:sp>
        <p:nvSpPr>
          <p:cNvPr id="25" name="二等辺三角形 24">
            <a:extLst>
              <a:ext uri="{FF2B5EF4-FFF2-40B4-BE49-F238E27FC236}">
                <a16:creationId xmlns:a16="http://schemas.microsoft.com/office/drawing/2014/main" id="{0782DA18-0348-4970-8C7E-9BDF892A5BB8}"/>
              </a:ext>
            </a:extLst>
          </p:cNvPr>
          <p:cNvSpPr/>
          <p:nvPr/>
        </p:nvSpPr>
        <p:spPr>
          <a:xfrm rot="5400000">
            <a:off x="6760012" y="954332"/>
            <a:ext cx="504056" cy="216024"/>
          </a:xfrm>
          <a:prstGeom prst="triangle">
            <a:avLst/>
          </a:prstGeom>
          <a:solidFill>
            <a:srgbClr val="B5B6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905816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e9c62e3-a245-45d1-8697-737b421c8bf1" xsi:nil="true"/>
    <lcf76f155ced4ddcb4097134ff3c332f xmlns="bcaa6dec-61ca-4e61-ad17-e4b50f82e3d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41937EC57F5B64183D5D16DDF0F8596" ma:contentTypeVersion="18" ma:contentTypeDescription="新しいドキュメントを作成します。" ma:contentTypeScope="" ma:versionID="2410771cec1efaab74206330612572e8">
  <xsd:schema xmlns:xsd="http://www.w3.org/2001/XMLSchema" xmlns:xs="http://www.w3.org/2001/XMLSchema" xmlns:p="http://schemas.microsoft.com/office/2006/metadata/properties" xmlns:ns2="234de9c9-3a49-4306-a494-228463371214" xmlns:ns3="bcaa6dec-61ca-4e61-ad17-e4b50f82e3df" xmlns:ns4="4e9c62e3-a245-45d1-8697-737b421c8bf1" targetNamespace="http://schemas.microsoft.com/office/2006/metadata/properties" ma:root="true" ma:fieldsID="a739625a4cf24b69f98aa43070b7ae54" ns2:_="" ns3:_="" ns4:_="">
    <xsd:import namespace="234de9c9-3a49-4306-a494-228463371214"/>
    <xsd:import namespace="bcaa6dec-61ca-4e61-ad17-e4b50f82e3df"/>
    <xsd:import namespace="4e9c62e3-a245-45d1-8697-737b421c8b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de9c9-3a49-4306-a494-228463371214"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aa6dec-61ca-4e61-ad17-e4b50f82e3d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a1abd56f-78d4-4289-b5d3-ebb70d80254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9c62e3-a245-45d1-8697-737b421c8bf1" elementFormDefault="qualified">
    <xsd:import namespace="http://schemas.microsoft.com/office/2006/documentManagement/types"/>
    <xsd:import namespace="http://schemas.microsoft.com/office/infopath/2007/PartnerControls"/>
    <xsd:element name="TaxCatchAll" ma:index="23" nillable="true" ma:displayName="分類の集約列" ma:hidden="true" ma:list="{A4DF3459-455F-4B67-8523-7246AD1816C2}" ma:internalName="TaxCatchAll" ma:showField="CatchAllData" ma:web="{d32f8777-c05a-421a-8553-ef50bb104a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D95309-A23D-48A2-A0CF-A5EEEA78D1D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caa6dec-61ca-4e61-ad17-e4b50f82e3df"/>
    <ds:schemaRef ds:uri="http://schemas.openxmlformats.org/package/2006/metadata/core-properties"/>
    <ds:schemaRef ds:uri="http://purl.org/dc/terms/"/>
    <ds:schemaRef ds:uri="4e9c62e3-a245-45d1-8697-737b421c8bf1"/>
    <ds:schemaRef ds:uri="234de9c9-3a49-4306-a494-228463371214"/>
    <ds:schemaRef ds:uri="http://www.w3.org/XML/1998/namespace"/>
    <ds:schemaRef ds:uri="http://purl.org/dc/dcmitype/"/>
  </ds:schemaRefs>
</ds:datastoreItem>
</file>

<file path=customXml/itemProps2.xml><?xml version="1.0" encoding="utf-8"?>
<ds:datastoreItem xmlns:ds="http://schemas.openxmlformats.org/officeDocument/2006/customXml" ds:itemID="{955E5B43-A3A9-4183-B1B2-2270631DBCD4}">
  <ds:schemaRefs>
    <ds:schemaRef ds:uri="http://schemas.microsoft.com/sharepoint/v3/contenttype/forms"/>
  </ds:schemaRefs>
</ds:datastoreItem>
</file>

<file path=customXml/itemProps3.xml><?xml version="1.0" encoding="utf-8"?>
<ds:datastoreItem xmlns:ds="http://schemas.openxmlformats.org/officeDocument/2006/customXml" ds:itemID="{E1043C69-D2EB-4397-834B-413ABEB40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de9c9-3a49-4306-a494-228463371214"/>
    <ds:schemaRef ds:uri="bcaa6dec-61ca-4e61-ad17-e4b50f82e3df"/>
    <ds:schemaRef ds:uri="4e9c62e3-a245-45d1-8697-737b421c8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fda89ae-74a8-4329-a321-cb1fbeda7a6e}" enabled="1" method="Privileged" siteId="{41e161d0-5b65-430f-b842-a438aa5f1fd2}" removed="0"/>
</clbl:labelList>
</file>

<file path=docProps/app.xml><?xml version="1.0" encoding="utf-8"?>
<Properties xmlns="http://schemas.openxmlformats.org/officeDocument/2006/extended-properties" xmlns:vt="http://schemas.openxmlformats.org/officeDocument/2006/docPropsVTypes">
  <Template>TM02892315[[fn=ウィスプ]]</Template>
  <TotalTime>2121</TotalTime>
  <Words>1807</Words>
  <Application>Microsoft Office PowerPoint</Application>
  <PresentationFormat>ワイド画面</PresentationFormat>
  <Paragraphs>148</Paragraphs>
  <Slides>16</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メイリオ</vt:lpstr>
      <vt:lpstr>Calibri</vt:lpstr>
      <vt:lpstr>Calibri Light</vt:lpstr>
      <vt:lpstr>Times New Roman</vt:lpstr>
      <vt:lpstr>Wingdings 2</vt:lpstr>
      <vt:lpstr>HDOfficeLightV0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清水　亮</dc:creator>
  <cp:lastModifiedBy>名工大　人事課</cp:lastModifiedBy>
  <cp:revision>129</cp:revision>
  <cp:lastPrinted>2024-02-06T01:09:29Z</cp:lastPrinted>
  <dcterms:created xsi:type="dcterms:W3CDTF">2013-10-30T00:25:15Z</dcterms:created>
  <dcterms:modified xsi:type="dcterms:W3CDTF">2024-02-15T03:41:37Z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0x010100241937EC57F5B64183D5D16DDF0F8596</vt:lpwstr>
  </property>
  <property fmtid="{D5CDD505-2E9C-101B-9397-08002B2CF9AE}" pid="3" name="MediaServiceImageTags">
    <vt:lpwstr/>
  </property>
</Properties>
</file>